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9"/>
  </p:notesMasterIdLst>
  <p:sldIdLst>
    <p:sldId id="274" r:id="rId2"/>
    <p:sldId id="256" r:id="rId3"/>
    <p:sldId id="299" r:id="rId4"/>
    <p:sldId id="288" r:id="rId5"/>
    <p:sldId id="289" r:id="rId6"/>
    <p:sldId id="259" r:id="rId7"/>
    <p:sldId id="293" r:id="rId8"/>
    <p:sldId id="258" r:id="rId9"/>
    <p:sldId id="275" r:id="rId10"/>
    <p:sldId id="260" r:id="rId11"/>
    <p:sldId id="276" r:id="rId12"/>
    <p:sldId id="277" r:id="rId13"/>
    <p:sldId id="278" r:id="rId14"/>
    <p:sldId id="261" r:id="rId15"/>
    <p:sldId id="279" r:id="rId16"/>
    <p:sldId id="262" r:id="rId17"/>
    <p:sldId id="263" r:id="rId18"/>
    <p:sldId id="280" r:id="rId19"/>
    <p:sldId id="264" r:id="rId20"/>
    <p:sldId id="265" r:id="rId21"/>
    <p:sldId id="284" r:id="rId22"/>
    <p:sldId id="285" r:id="rId23"/>
    <p:sldId id="266" r:id="rId24"/>
    <p:sldId id="283" r:id="rId25"/>
    <p:sldId id="268" r:id="rId26"/>
    <p:sldId id="296" r:id="rId27"/>
    <p:sldId id="286" r:id="rId28"/>
    <p:sldId id="290" r:id="rId29"/>
    <p:sldId id="269" r:id="rId30"/>
    <p:sldId id="270" r:id="rId31"/>
    <p:sldId id="294" r:id="rId32"/>
    <p:sldId id="297" r:id="rId33"/>
    <p:sldId id="295" r:id="rId34"/>
    <p:sldId id="301" r:id="rId35"/>
    <p:sldId id="302" r:id="rId36"/>
    <p:sldId id="291" r:id="rId37"/>
    <p:sldId id="27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dc0zD5sdf2Um8PgcHrG6g==" hashData="U6jGO2cct8e0FqWbXMJfElrhkaTumhMGj68RGxSws3nKGMz/yUk4IyBZRsKRkwP3FGXoIii6j7/kiPBaCIVrv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5" autoAdjust="0"/>
    <p:restoredTop sz="76953" autoAdjust="0"/>
  </p:normalViewPr>
  <p:slideViewPr>
    <p:cSldViewPr snapToGrid="0">
      <p:cViewPr varScale="1">
        <p:scale>
          <a:sx n="59" d="100"/>
          <a:sy n="59" d="100"/>
        </p:scale>
        <p:origin x="1269" y="24"/>
      </p:cViewPr>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9128A-CFFA-4770-822E-0288FC4A47EF}" type="datetimeFigureOut">
              <a:rPr lang="en-US" smtClean="0"/>
              <a:t>6/30/2017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7B375-A604-4DF0-9D88-8AE59F55F322}" type="slidenum">
              <a:rPr lang="en-US" smtClean="0"/>
              <a:t>‹#›</a:t>
            </a:fld>
            <a:endParaRPr lang="en-US"/>
          </a:p>
        </p:txBody>
      </p:sp>
    </p:spTree>
    <p:extLst>
      <p:ext uri="{BB962C8B-B14F-4D97-AF65-F5344CB8AC3E}">
        <p14:creationId xmlns:p14="http://schemas.microsoft.com/office/powerpoint/2010/main" val="276172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11111111111111111111111111111111</a:t>
            </a:r>
          </a:p>
          <a:p>
            <a:endParaRPr lang="en-US" dirty="0" smtClean="0"/>
          </a:p>
          <a:p>
            <a:r>
              <a:rPr lang="en-US" dirty="0" smtClean="0"/>
              <a:t>22222222222222222222222222222222</a:t>
            </a:r>
          </a:p>
          <a:p>
            <a:endParaRPr lang="en-US" dirty="0" smtClean="0"/>
          </a:p>
          <a:p>
            <a:r>
              <a:rPr lang="en-US" dirty="0" smtClean="0"/>
              <a:t>33333333333333333333333333333333</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8604481-22BE-4E33-B5C0-0103790E285C}" type="slidenum">
              <a:rPr lang="en-US" smtClean="0"/>
              <a:t>1</a:t>
            </a:fld>
            <a:endParaRPr lang="en-US"/>
          </a:p>
        </p:txBody>
      </p:sp>
    </p:spTree>
    <p:extLst>
      <p:ext uri="{BB962C8B-B14F-4D97-AF65-F5344CB8AC3E}">
        <p14:creationId xmlns:p14="http://schemas.microsoft.com/office/powerpoint/2010/main" val="164868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Outside-good-Inside</a:t>
            </a:r>
            <a:r>
              <a:rPr lang="en-US" baseline="0" dirty="0" smtClean="0"/>
              <a:t> polluted by sin</a:t>
            </a:r>
          </a:p>
          <a:p>
            <a:r>
              <a:rPr lang="en-US" baseline="0" dirty="0" smtClean="0"/>
              <a:t>Addictions, bad habits</a:t>
            </a:r>
          </a:p>
          <a:p>
            <a:r>
              <a:rPr lang="en-US" baseline="0" dirty="0" smtClean="0"/>
              <a:t>Serious character flaws, slave of sin</a:t>
            </a:r>
          </a:p>
          <a:p>
            <a:endParaRPr lang="en-US" dirty="0" smtClean="0"/>
          </a:p>
          <a:p>
            <a:r>
              <a:rPr lang="en-US" dirty="0" smtClean="0"/>
              <a:t>Tragedy not sinful</a:t>
            </a:r>
            <a:r>
              <a:rPr lang="en-US" baseline="0" dirty="0" smtClean="0"/>
              <a:t> tendencies-all have </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10</a:t>
            </a:fld>
            <a:endParaRPr lang="en-US"/>
          </a:p>
        </p:txBody>
      </p:sp>
    </p:spTree>
    <p:extLst>
      <p:ext uri="{BB962C8B-B14F-4D97-AF65-F5344CB8AC3E}">
        <p14:creationId xmlns:p14="http://schemas.microsoft.com/office/powerpoint/2010/main" val="167271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Tragedy-not</a:t>
            </a:r>
            <a:r>
              <a:rPr lang="en-US" baseline="0" dirty="0" smtClean="0"/>
              <a:t> much progress</a:t>
            </a:r>
          </a:p>
          <a:p>
            <a:endParaRPr lang="en-US" baseline="0" dirty="0" smtClean="0"/>
          </a:p>
          <a:p>
            <a:r>
              <a:rPr lang="en-US" baseline="0" dirty="0" smtClean="0"/>
              <a:t>Sincerely pleaded-victory-besetting</a:t>
            </a:r>
          </a:p>
          <a:p>
            <a:endParaRPr lang="en-US" baseline="0" dirty="0" smtClean="0"/>
          </a:p>
          <a:p>
            <a:r>
              <a:rPr lang="en-US" baseline="0" dirty="0" smtClean="0"/>
              <a:t>Wonderful promise [click – read]</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11</a:t>
            </a:fld>
            <a:endParaRPr lang="en-US"/>
          </a:p>
        </p:txBody>
      </p:sp>
    </p:spTree>
    <p:extLst>
      <p:ext uri="{BB962C8B-B14F-4D97-AF65-F5344CB8AC3E}">
        <p14:creationId xmlns:p14="http://schemas.microsoft.com/office/powerpoint/2010/main" val="133055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that never worked for me</a:t>
            </a:r>
          </a:p>
          <a:p>
            <a:endParaRPr lang="en-US" baseline="0" dirty="0" smtClean="0"/>
          </a:p>
          <a:p>
            <a:r>
              <a:rPr lang="en-US" baseline="0" dirty="0" smtClean="0"/>
              <a:t>“Why do I even try”</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12</a:t>
            </a:fld>
            <a:endParaRPr lang="en-US"/>
          </a:p>
        </p:txBody>
      </p:sp>
    </p:spTree>
    <p:extLst>
      <p:ext uri="{BB962C8B-B14F-4D97-AF65-F5344CB8AC3E}">
        <p14:creationId xmlns:p14="http://schemas.microsoft.com/office/powerpoint/2010/main" val="4023332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Baptized at 11</a:t>
            </a:r>
            <a:r>
              <a:rPr lang="en-US" baseline="0" dirty="0" smtClean="0"/>
              <a:t> or 12</a:t>
            </a:r>
          </a:p>
          <a:p>
            <a:r>
              <a:rPr lang="en-US" baseline="0" dirty="0" smtClean="0"/>
              <a:t>Misunderstood surrender-incremental</a:t>
            </a:r>
          </a:p>
          <a:p>
            <a:r>
              <a:rPr lang="en-US" baseline="0" dirty="0" smtClean="0"/>
              <a:t>After 3 decades – no real progress</a:t>
            </a:r>
          </a:p>
          <a:p>
            <a:r>
              <a:rPr lang="en-US" baseline="0" dirty="0" smtClean="0"/>
              <a:t>   in fact picked up new ones</a:t>
            </a:r>
          </a:p>
          <a:p>
            <a:r>
              <a:rPr lang="en-US" baseline="0" dirty="0" smtClean="0"/>
              <a:t>   worse off than when I started</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13</a:t>
            </a:fld>
            <a:endParaRPr lang="en-US"/>
          </a:p>
        </p:txBody>
      </p:sp>
    </p:spTree>
    <p:extLst>
      <p:ext uri="{BB962C8B-B14F-4D97-AF65-F5344CB8AC3E}">
        <p14:creationId xmlns:p14="http://schemas.microsoft.com/office/powerpoint/2010/main" val="2487149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Desert experience-“God, if you exist…”</a:t>
            </a:r>
          </a:p>
          <a:p>
            <a:r>
              <a:rPr lang="en-US" dirty="0" smtClean="0"/>
              <a:t>    I have no proof</a:t>
            </a:r>
          </a:p>
          <a:p>
            <a:r>
              <a:rPr lang="en-US" dirty="0" smtClean="0"/>
              <a:t>    I won’t be in</a:t>
            </a:r>
            <a:r>
              <a:rPr lang="en-US" baseline="0" dirty="0" smtClean="0"/>
              <a:t> heaven</a:t>
            </a:r>
          </a:p>
          <a:p>
            <a:r>
              <a:rPr lang="en-US" baseline="0" dirty="0" smtClean="0"/>
              <a:t>Better-than-average - Faithless skeptic</a:t>
            </a:r>
          </a:p>
          <a:p>
            <a:r>
              <a:rPr lang="en-US" baseline="0" dirty="0" smtClean="0"/>
              <a:t>Did my own thing</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14</a:t>
            </a:fld>
            <a:endParaRPr lang="en-US"/>
          </a:p>
        </p:txBody>
      </p:sp>
    </p:spTree>
    <p:extLst>
      <p:ext uri="{BB962C8B-B14F-4D97-AF65-F5344CB8AC3E}">
        <p14:creationId xmlns:p14="http://schemas.microsoft.com/office/powerpoint/2010/main" val="1186913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Selfish-pleasure seeking – months</a:t>
            </a:r>
          </a:p>
          <a:p>
            <a:endParaRPr lang="en-US" dirty="0" smtClean="0"/>
          </a:p>
          <a:p>
            <a:r>
              <a:rPr lang="en-US" dirty="0" smtClean="0"/>
              <a:t>God</a:t>
            </a:r>
            <a:r>
              <a:rPr lang="en-US" baseline="0" dirty="0" smtClean="0"/>
              <a:t> did not give up on me</a:t>
            </a:r>
          </a:p>
          <a:p>
            <a:r>
              <a:rPr lang="en-US" baseline="0" dirty="0" smtClean="0"/>
              <a:t>  depths of physical &amp; spiritual slavery</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15</a:t>
            </a:fld>
            <a:endParaRPr lang="en-US"/>
          </a:p>
        </p:txBody>
      </p:sp>
    </p:spTree>
    <p:extLst>
      <p:ext uri="{BB962C8B-B14F-4D97-AF65-F5344CB8AC3E}">
        <p14:creationId xmlns:p14="http://schemas.microsoft.com/office/powerpoint/2010/main" val="253592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Campmeeting</a:t>
            </a:r>
            <a:r>
              <a:rPr lang="en-US" baseline="0" dirty="0" smtClean="0"/>
              <a:t> with mom</a:t>
            </a:r>
          </a:p>
          <a:p>
            <a:endParaRPr lang="en-US" baseline="0" dirty="0" smtClean="0"/>
          </a:p>
          <a:p>
            <a:r>
              <a:rPr lang="en-US" baseline="0" dirty="0" smtClean="0"/>
              <a:t>“What if?” unreservedly, </a:t>
            </a:r>
            <a:r>
              <a:rPr lang="en-US" baseline="0" dirty="0" err="1" smtClean="0"/>
              <a:t>unresist</a:t>
            </a:r>
            <a:r>
              <a:rPr lang="en-US" baseline="0" smtClean="0"/>
              <a:t>…</a:t>
            </a:r>
            <a:endParaRPr lang="en-US" baseline="0" dirty="0" smtClean="0"/>
          </a:p>
          <a:p>
            <a:endParaRPr lang="en-US" baseline="0" dirty="0" smtClean="0"/>
          </a:p>
          <a:p>
            <a:r>
              <a:rPr lang="en-US" baseline="0" dirty="0" smtClean="0"/>
              <a:t>Did not immediately jump in - burned</a:t>
            </a:r>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16</a:t>
            </a:fld>
            <a:endParaRPr lang="en-US"/>
          </a:p>
        </p:txBody>
      </p:sp>
    </p:spTree>
    <p:extLst>
      <p:ext uri="{BB962C8B-B14F-4D97-AF65-F5344CB8AC3E}">
        <p14:creationId xmlns:p14="http://schemas.microsoft.com/office/powerpoint/2010/main" val="3817481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surrender</a:t>
            </a:r>
            <a:r>
              <a:rPr lang="en-US" baseline="0" dirty="0" smtClean="0"/>
              <a:t> – New Testament</a:t>
            </a:r>
          </a:p>
          <a:p>
            <a:endParaRPr lang="en-US" dirty="0" smtClean="0"/>
          </a:p>
          <a:p>
            <a:r>
              <a:rPr lang="en-US" dirty="0" smtClean="0"/>
              <a:t>What</a:t>
            </a:r>
            <a:r>
              <a:rPr lang="en-US" baseline="0" dirty="0" smtClean="0"/>
              <a:t> I found astounded me</a:t>
            </a:r>
          </a:p>
          <a:p>
            <a:endParaRPr lang="en-US" baseline="0" dirty="0" smtClean="0"/>
          </a:p>
          <a:p>
            <a:r>
              <a:rPr lang="en-US" baseline="0" dirty="0" smtClean="0"/>
              <a:t>Found that [click – read]</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17</a:t>
            </a:fld>
            <a:endParaRPr lang="en-US"/>
          </a:p>
        </p:txBody>
      </p:sp>
    </p:spTree>
    <p:extLst>
      <p:ext uri="{BB962C8B-B14F-4D97-AF65-F5344CB8AC3E}">
        <p14:creationId xmlns:p14="http://schemas.microsoft.com/office/powerpoint/2010/main" val="853214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could</a:t>
            </a:r>
            <a:r>
              <a:rPr lang="en-US" baseline="0" dirty="0" smtClean="0"/>
              <a:t> surrender be the substance</a:t>
            </a:r>
          </a:p>
          <a:p>
            <a:r>
              <a:rPr lang="en-US" baseline="0" dirty="0" smtClean="0"/>
              <a:t>    and I miss it?</a:t>
            </a:r>
          </a:p>
          <a:p>
            <a:endParaRPr lang="en-US" baseline="0" dirty="0" smtClean="0"/>
          </a:p>
          <a:p>
            <a:r>
              <a:rPr lang="en-US" dirty="0" smtClean="0"/>
              <a:t>I realized that I may never have</a:t>
            </a:r>
          </a:p>
          <a:p>
            <a:r>
              <a:rPr lang="en-US" dirty="0" smtClean="0"/>
              <a:t>   been converted</a:t>
            </a:r>
            <a:r>
              <a:rPr lang="en-US" baseline="0" dirty="0" smtClean="0"/>
              <a:t> – sang song, prayed</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18</a:t>
            </a:fld>
            <a:endParaRPr lang="en-US"/>
          </a:p>
        </p:txBody>
      </p:sp>
    </p:spTree>
    <p:extLst>
      <p:ext uri="{BB962C8B-B14F-4D97-AF65-F5344CB8AC3E}">
        <p14:creationId xmlns:p14="http://schemas.microsoft.com/office/powerpoint/2010/main" val="2122225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p>
          <a:p>
            <a:endParaRPr lang="en-US" dirty="0" smtClean="0"/>
          </a:p>
          <a:p>
            <a:r>
              <a:rPr lang="en-US" dirty="0" smtClean="0"/>
              <a:t>Importance of counting the costs</a:t>
            </a:r>
          </a:p>
          <a:p>
            <a:endParaRPr lang="en-US" dirty="0" smtClean="0"/>
          </a:p>
          <a:p>
            <a:r>
              <a:rPr lang="en-US" dirty="0" smtClean="0"/>
              <a:t>“little” open gates preventing God</a:t>
            </a:r>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19</a:t>
            </a:fld>
            <a:endParaRPr lang="en-US"/>
          </a:p>
        </p:txBody>
      </p:sp>
    </p:spTree>
    <p:extLst>
      <p:ext uri="{BB962C8B-B14F-4D97-AF65-F5344CB8AC3E}">
        <p14:creationId xmlns:p14="http://schemas.microsoft.com/office/powerpoint/2010/main" val="3601815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Copyright ©2016, Michael Dant, All Rights</a:t>
            </a:r>
            <a:r>
              <a:rPr lang="en-US" sz="1200" kern="1200" baseline="0" dirty="0" smtClean="0">
                <a:solidFill>
                  <a:schemeClr val="tx1"/>
                </a:solidFill>
                <a:effectLst/>
                <a:latin typeface="+mn-lt"/>
                <a:ea typeface="+mn-ea"/>
                <a:cs typeface="+mn-cs"/>
              </a:rPr>
              <a:t> Reserved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2</a:t>
            </a:fld>
            <a:endParaRPr lang="en-US"/>
          </a:p>
        </p:txBody>
      </p:sp>
    </p:spTree>
    <p:extLst>
      <p:ext uri="{BB962C8B-B14F-4D97-AF65-F5344CB8AC3E}">
        <p14:creationId xmlns:p14="http://schemas.microsoft.com/office/powerpoint/2010/main" val="3627653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those</a:t>
            </a:r>
            <a:r>
              <a:rPr lang="en-US" baseline="0" dirty="0" smtClean="0"/>
              <a:t> “little” open gates-movies</a:t>
            </a:r>
          </a:p>
          <a:p>
            <a:endParaRPr lang="en-US" baseline="0" dirty="0" smtClean="0"/>
          </a:p>
          <a:p>
            <a:r>
              <a:rPr lang="en-US" baseline="0" dirty="0" smtClean="0"/>
              <a:t>I knew they did not meet the standard</a:t>
            </a:r>
          </a:p>
          <a:p>
            <a:r>
              <a:rPr lang="en-US" baseline="0" dirty="0" smtClean="0"/>
              <a:t>   Phil. 4:8 [click – read]</a:t>
            </a:r>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20</a:t>
            </a:fld>
            <a:endParaRPr lang="en-US"/>
          </a:p>
        </p:txBody>
      </p:sp>
    </p:spTree>
    <p:extLst>
      <p:ext uri="{BB962C8B-B14F-4D97-AF65-F5344CB8AC3E}">
        <p14:creationId xmlns:p14="http://schemas.microsoft.com/office/powerpoint/2010/main" val="485076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knew-instigated unhealthy emotions</a:t>
            </a:r>
          </a:p>
          <a:p>
            <a:r>
              <a:rPr lang="en-US" baseline="0" dirty="0" smtClean="0"/>
              <a:t>  encouraged snacking unhealthy food</a:t>
            </a:r>
          </a:p>
          <a:p>
            <a:r>
              <a:rPr lang="en-US" baseline="0" dirty="0" smtClean="0"/>
              <a:t>  used up large chunks of time</a:t>
            </a:r>
          </a:p>
          <a:p>
            <a:r>
              <a:rPr lang="en-US" baseline="0" dirty="0" smtClean="0"/>
              <a:t>  made it more difficult to enjoy Bible</a:t>
            </a:r>
          </a:p>
          <a:p>
            <a:r>
              <a:rPr lang="en-US" baseline="0" dirty="0" smtClean="0"/>
              <a:t>  door for worldly ideas, values</a:t>
            </a:r>
            <a:endParaRPr lang="en-US" dirty="0" smtClean="0"/>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21</a:t>
            </a:fld>
            <a:endParaRPr lang="en-US"/>
          </a:p>
        </p:txBody>
      </p:sp>
    </p:spTree>
    <p:extLst>
      <p:ext uri="{BB962C8B-B14F-4D97-AF65-F5344CB8AC3E}">
        <p14:creationId xmlns:p14="http://schemas.microsoft.com/office/powerpoint/2010/main" val="194470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Tried many times to give</a:t>
            </a:r>
            <a:r>
              <a:rPr lang="en-US" baseline="0" dirty="0" smtClean="0"/>
              <a:t> up movies</a:t>
            </a:r>
          </a:p>
          <a:p>
            <a:endParaRPr lang="en-US" baseline="0" dirty="0" smtClean="0"/>
          </a:p>
          <a:p>
            <a:r>
              <a:rPr lang="en-US" baseline="0" dirty="0" smtClean="0"/>
              <a:t>Saturday night “ropes of sand”</a:t>
            </a:r>
          </a:p>
          <a:p>
            <a:endParaRPr lang="en-US" baseline="0" dirty="0" smtClean="0"/>
          </a:p>
          <a:p>
            <a:r>
              <a:rPr lang="en-US" baseline="0" dirty="0" smtClean="0"/>
              <a:t>But I knew that surrender meant-must go</a:t>
            </a:r>
            <a:endParaRPr lang="en-US" dirty="0" smtClean="0"/>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22</a:t>
            </a:fld>
            <a:endParaRPr lang="en-US"/>
          </a:p>
        </p:txBody>
      </p:sp>
    </p:spTree>
    <p:extLst>
      <p:ext uri="{BB962C8B-B14F-4D97-AF65-F5344CB8AC3E}">
        <p14:creationId xmlns:p14="http://schemas.microsoft.com/office/powerpoint/2010/main" val="2079552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reason movies so difficult</a:t>
            </a:r>
          </a:p>
          <a:p>
            <a:r>
              <a:rPr lang="en-US" baseline="0" dirty="0" smtClean="0"/>
              <a:t>   Air travel for work</a:t>
            </a:r>
          </a:p>
          <a:p>
            <a:endParaRPr lang="en-US" baseline="0" dirty="0" smtClean="0"/>
          </a:p>
          <a:p>
            <a:r>
              <a:rPr lang="en-US" baseline="0" dirty="0" smtClean="0"/>
              <a:t>3 overseas trips – 3 weeks</a:t>
            </a:r>
          </a:p>
          <a:p>
            <a:r>
              <a:rPr lang="en-US" baseline="0" dirty="0" smtClean="0"/>
              <a:t>  England, Ireland, France</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23</a:t>
            </a:fld>
            <a:endParaRPr lang="en-US"/>
          </a:p>
        </p:txBody>
      </p:sp>
    </p:spTree>
    <p:extLst>
      <p:ext uri="{BB962C8B-B14F-4D97-AF65-F5344CB8AC3E}">
        <p14:creationId xmlns:p14="http://schemas.microsoft.com/office/powerpoint/2010/main" val="2083004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Decided</a:t>
            </a:r>
            <a:r>
              <a:rPr lang="en-US" baseline="0" dirty="0" smtClean="0"/>
              <a:t> must surrender everything…</a:t>
            </a:r>
          </a:p>
          <a:p>
            <a:r>
              <a:rPr lang="en-US" baseline="0" dirty="0" smtClean="0"/>
              <a:t>   after I got back</a:t>
            </a:r>
          </a:p>
          <a:p>
            <a:endParaRPr lang="en-US" baseline="0" dirty="0" smtClean="0"/>
          </a:p>
          <a:p>
            <a:r>
              <a:rPr lang="en-US" baseline="0" dirty="0" smtClean="0"/>
              <a:t>Bad experience – England trip</a:t>
            </a:r>
          </a:p>
          <a:p>
            <a:r>
              <a:rPr lang="en-US" baseline="0" dirty="0" smtClean="0"/>
              <a:t>   needed to try to reduce movies</a:t>
            </a:r>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24</a:t>
            </a:fld>
            <a:endParaRPr lang="en-US"/>
          </a:p>
        </p:txBody>
      </p:sp>
    </p:spTree>
    <p:extLst>
      <p:ext uri="{BB962C8B-B14F-4D97-AF65-F5344CB8AC3E}">
        <p14:creationId xmlns:p14="http://schemas.microsoft.com/office/powerpoint/2010/main" val="2924214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Ireland</a:t>
            </a:r>
            <a:r>
              <a:rPr lang="en-US" baseline="0" dirty="0" smtClean="0"/>
              <a:t> experience</a:t>
            </a:r>
          </a:p>
          <a:p>
            <a:r>
              <a:rPr lang="en-US" baseline="0" dirty="0" smtClean="0"/>
              <a:t>  willing and able</a:t>
            </a:r>
          </a:p>
          <a:p>
            <a:r>
              <a:rPr lang="en-US" baseline="0" dirty="0" smtClean="0"/>
              <a:t>  miracle</a:t>
            </a:r>
          </a:p>
          <a:p>
            <a:r>
              <a:rPr lang="en-US" baseline="0" dirty="0" smtClean="0"/>
              <a:t>  bad timing</a:t>
            </a:r>
          </a:p>
        </p:txBody>
      </p:sp>
      <p:sp>
        <p:nvSpPr>
          <p:cNvPr id="4" name="Slide Number Placeholder 3"/>
          <p:cNvSpPr>
            <a:spLocks noGrp="1"/>
          </p:cNvSpPr>
          <p:nvPr>
            <p:ph type="sldNum" sz="quarter" idx="10"/>
          </p:nvPr>
        </p:nvSpPr>
        <p:spPr/>
        <p:txBody>
          <a:bodyPr/>
          <a:lstStyle/>
          <a:p>
            <a:fld id="{25D7B375-A604-4DF0-9D88-8AE59F55F322}" type="slidenum">
              <a:rPr lang="en-US" smtClean="0"/>
              <a:t>25</a:t>
            </a:fld>
            <a:endParaRPr lang="en-US"/>
          </a:p>
        </p:txBody>
      </p:sp>
    </p:spTree>
    <p:extLst>
      <p:ext uri="{BB962C8B-B14F-4D97-AF65-F5344CB8AC3E}">
        <p14:creationId xmlns:p14="http://schemas.microsoft.com/office/powerpoint/2010/main" val="97352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Surrender</a:t>
            </a:r>
            <a:r>
              <a:rPr lang="en-US" baseline="0" dirty="0" smtClean="0"/>
              <a:t> was </a:t>
            </a:r>
            <a:r>
              <a:rPr lang="en-US" baseline="0" smtClean="0"/>
              <a:t>the c</a:t>
            </a:r>
            <a:r>
              <a:rPr lang="en-US" smtClean="0"/>
              <a:t>ulmination </a:t>
            </a:r>
            <a:r>
              <a:rPr lang="en-US" dirty="0" smtClean="0"/>
              <a:t>of a process of</a:t>
            </a:r>
            <a:r>
              <a:rPr lang="en-US" baseline="0" dirty="0" smtClean="0"/>
              <a:t> several months</a:t>
            </a:r>
            <a:endParaRPr lang="en-US" dirty="0" smtClean="0"/>
          </a:p>
          <a:p>
            <a:endParaRPr lang="en-US" dirty="0" smtClean="0"/>
          </a:p>
          <a:p>
            <a:endParaRPr lang="en-US" dirty="0" smtClean="0"/>
          </a:p>
          <a:p>
            <a:r>
              <a:rPr lang="en-US" dirty="0" smtClean="0"/>
              <a:t>New airplane-wide</a:t>
            </a:r>
            <a:r>
              <a:rPr lang="en-US" baseline="0" dirty="0" smtClean="0"/>
              <a:t> screen</a:t>
            </a:r>
            <a:r>
              <a:rPr lang="en-US" dirty="0" smtClean="0"/>
              <a:t>-map </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26</a:t>
            </a:fld>
            <a:endParaRPr lang="en-US"/>
          </a:p>
        </p:txBody>
      </p:sp>
    </p:spTree>
    <p:extLst>
      <p:ext uri="{BB962C8B-B14F-4D97-AF65-F5344CB8AC3E}">
        <p14:creationId xmlns:p14="http://schemas.microsoft.com/office/powerpoint/2010/main" val="353479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Surprised at how easy to resist movie</a:t>
            </a:r>
          </a:p>
          <a:p>
            <a:endParaRPr lang="en-US" dirty="0" smtClean="0"/>
          </a:p>
          <a:p>
            <a:r>
              <a:rPr lang="en-US" dirty="0" smtClean="0"/>
              <a:t>James</a:t>
            </a:r>
            <a:r>
              <a:rPr lang="en-US" baseline="0" dirty="0" smtClean="0"/>
              <a:t> 4:7 really says [click-Bible]</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27</a:t>
            </a:fld>
            <a:endParaRPr lang="en-US"/>
          </a:p>
        </p:txBody>
      </p:sp>
    </p:spTree>
    <p:extLst>
      <p:ext uri="{BB962C8B-B14F-4D97-AF65-F5344CB8AC3E}">
        <p14:creationId xmlns:p14="http://schemas.microsoft.com/office/powerpoint/2010/main" val="161205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together]</a:t>
            </a:r>
          </a:p>
          <a:p>
            <a:r>
              <a:rPr lang="en-US" dirty="0" smtClean="0"/>
              <a:t>Submit must come first</a:t>
            </a:r>
          </a:p>
          <a:p>
            <a:r>
              <a:rPr lang="en-US" dirty="0" smtClean="0"/>
              <a:t>  then the resisting…</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28</a:t>
            </a:fld>
            <a:endParaRPr lang="en-US"/>
          </a:p>
        </p:txBody>
      </p:sp>
    </p:spTree>
    <p:extLst>
      <p:ext uri="{BB962C8B-B14F-4D97-AF65-F5344CB8AC3E}">
        <p14:creationId xmlns:p14="http://schemas.microsoft.com/office/powerpoint/2010/main" val="3989921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home</a:t>
            </a:r>
            <a:r>
              <a:rPr lang="en-US" baseline="0" dirty="0" smtClean="0"/>
              <a:t> from France</a:t>
            </a:r>
          </a:p>
          <a:p>
            <a:r>
              <a:rPr lang="en-US" baseline="0" dirty="0" smtClean="0"/>
              <a:t>   entertainment guide</a:t>
            </a:r>
          </a:p>
          <a:p>
            <a:r>
              <a:rPr lang="en-US" baseline="0" dirty="0" smtClean="0"/>
              <a:t>   purser’s announcement</a:t>
            </a:r>
          </a:p>
          <a:p>
            <a:r>
              <a:rPr lang="en-US" baseline="0" dirty="0" smtClean="0"/>
              <a:t>   G-rated comedy</a:t>
            </a:r>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29</a:t>
            </a:fld>
            <a:endParaRPr lang="en-US"/>
          </a:p>
        </p:txBody>
      </p:sp>
    </p:spTree>
    <p:extLst>
      <p:ext uri="{BB962C8B-B14F-4D97-AF65-F5344CB8AC3E}">
        <p14:creationId xmlns:p14="http://schemas.microsoft.com/office/powerpoint/2010/main" val="292040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Scripture: Philippians 4:8</a:t>
            </a:r>
          </a:p>
          <a:p>
            <a:r>
              <a:rPr lang="en-US" sz="1200" b="0" i="0" kern="1200" dirty="0" smtClean="0">
                <a:solidFill>
                  <a:schemeClr val="tx1"/>
                </a:solidFill>
                <a:effectLst/>
                <a:latin typeface="+mn-lt"/>
                <a:ea typeface="+mn-ea"/>
                <a:cs typeface="+mn-cs"/>
              </a:rPr>
              <a:t>Hymn #1: #325 - Jesus, I My Cross Have Taken</a:t>
            </a:r>
          </a:p>
          <a:p>
            <a:r>
              <a:rPr lang="en-US" sz="1200" b="0" i="0" kern="1200" dirty="0" smtClean="0">
                <a:solidFill>
                  <a:schemeClr val="tx1"/>
                </a:solidFill>
                <a:effectLst/>
                <a:latin typeface="+mn-lt"/>
                <a:ea typeface="+mn-ea"/>
                <a:cs typeface="+mn-cs"/>
              </a:rPr>
              <a:t>Hymn #2: #320 - Lord of Creation</a:t>
            </a:r>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3</a:t>
            </a:fld>
            <a:endParaRPr lang="en-US"/>
          </a:p>
        </p:txBody>
      </p:sp>
    </p:spTree>
    <p:extLst>
      <p:ext uri="{BB962C8B-B14F-4D97-AF65-F5344CB8AC3E}">
        <p14:creationId xmlns:p14="http://schemas.microsoft.com/office/powerpoint/2010/main" val="913432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Miraculous victory</a:t>
            </a:r>
            <a:r>
              <a:rPr lang="en-US" baseline="0" dirty="0" smtClean="0"/>
              <a:t> </a:t>
            </a:r>
            <a:r>
              <a:rPr lang="en-US" baseline="0" smtClean="0"/>
              <a:t>-photo</a:t>
            </a:r>
            <a:endParaRPr lang="en-US" baseline="0" dirty="0" smtClean="0"/>
          </a:p>
          <a:p>
            <a:r>
              <a:rPr lang="en-US" baseline="0" dirty="0" smtClean="0"/>
              <a:t>   known chosen sins</a:t>
            </a:r>
          </a:p>
          <a:p>
            <a:r>
              <a:rPr lang="en-US" dirty="0" smtClean="0"/>
              <a:t>   power of God – 1</a:t>
            </a:r>
            <a:r>
              <a:rPr lang="en-US" baseline="30000" dirty="0" smtClean="0"/>
              <a:t>st</a:t>
            </a:r>
            <a:r>
              <a:rPr lang="en-US" dirty="0" smtClean="0"/>
              <a:t> time in my</a:t>
            </a:r>
            <a:r>
              <a:rPr lang="en-US" baseline="0" dirty="0" smtClean="0"/>
              <a:t> life</a:t>
            </a:r>
          </a:p>
          <a:p>
            <a:r>
              <a:rPr lang="en-US" baseline="0" dirty="0" smtClean="0"/>
              <a:t>Love for prayer-Delighting</a:t>
            </a:r>
          </a:p>
          <a:p>
            <a:r>
              <a:rPr lang="en-US" baseline="0" dirty="0" smtClean="0"/>
              <a:t>Moving to the desert-bland diet</a:t>
            </a:r>
          </a:p>
        </p:txBody>
      </p:sp>
      <p:sp>
        <p:nvSpPr>
          <p:cNvPr id="4" name="Slide Number Placeholder 3"/>
          <p:cNvSpPr>
            <a:spLocks noGrp="1"/>
          </p:cNvSpPr>
          <p:nvPr>
            <p:ph type="sldNum" sz="quarter" idx="10"/>
          </p:nvPr>
        </p:nvSpPr>
        <p:spPr/>
        <p:txBody>
          <a:bodyPr/>
          <a:lstStyle/>
          <a:p>
            <a:fld id="{25D7B375-A604-4DF0-9D88-8AE59F55F322}" type="slidenum">
              <a:rPr lang="en-US" smtClean="0"/>
              <a:t>30</a:t>
            </a:fld>
            <a:endParaRPr lang="en-US"/>
          </a:p>
        </p:txBody>
      </p:sp>
    </p:spTree>
    <p:extLst>
      <p:ext uri="{BB962C8B-B14F-4D97-AF65-F5344CB8AC3E}">
        <p14:creationId xmlns:p14="http://schemas.microsoft.com/office/powerpoint/2010/main" val="1190832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[continued]</a:t>
            </a:r>
            <a:endParaRPr lang="en-US" dirty="0"/>
          </a:p>
        </p:txBody>
      </p:sp>
      <p:sp>
        <p:nvSpPr>
          <p:cNvPr id="4" name="Slide Number Placeholder 3"/>
          <p:cNvSpPr>
            <a:spLocks noGrp="1"/>
          </p:cNvSpPr>
          <p:nvPr>
            <p:ph type="sldNum" sz="quarter" idx="10"/>
          </p:nvPr>
        </p:nvSpPr>
        <p:spPr/>
        <p:txBody>
          <a:bodyPr/>
          <a:lstStyle/>
          <a:p>
            <a:fld id="{12E2E693-D211-4CFF-8EED-497990875C2A}" type="slidenum">
              <a:rPr lang="en-US" smtClean="0"/>
              <a:t>31</a:t>
            </a:fld>
            <a:endParaRPr lang="en-US"/>
          </a:p>
        </p:txBody>
      </p:sp>
    </p:spTree>
    <p:extLst>
      <p:ext uri="{BB962C8B-B14F-4D97-AF65-F5344CB8AC3E}">
        <p14:creationId xmlns:p14="http://schemas.microsoft.com/office/powerpoint/2010/main" val="3839994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[read][continued]</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2E693-D211-4CFF-8EED-497990875C2A}" type="slidenum">
              <a:rPr lang="en-US" smtClean="0"/>
              <a:t>32</a:t>
            </a:fld>
            <a:endParaRPr lang="en-US"/>
          </a:p>
        </p:txBody>
      </p:sp>
    </p:spTree>
    <p:extLst>
      <p:ext uri="{BB962C8B-B14F-4D97-AF65-F5344CB8AC3E}">
        <p14:creationId xmlns:p14="http://schemas.microsoft.com/office/powerpoint/2010/main" val="2915724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can tell you by experience</a:t>
            </a:r>
          </a:p>
          <a:p>
            <a:r>
              <a:rPr lang="en-US" sz="1200" kern="1200" dirty="0" smtClean="0">
                <a:solidFill>
                  <a:schemeClr val="tx1"/>
                </a:solidFill>
                <a:effectLst/>
                <a:latin typeface="+mn-lt"/>
                <a:ea typeface="+mn-ea"/>
                <a:cs typeface="+mn-cs"/>
              </a:rPr>
              <a:t>   this is a true statement</a:t>
            </a:r>
          </a:p>
        </p:txBody>
      </p:sp>
      <p:sp>
        <p:nvSpPr>
          <p:cNvPr id="4" name="Slide Number Placeholder 3"/>
          <p:cNvSpPr>
            <a:spLocks noGrp="1"/>
          </p:cNvSpPr>
          <p:nvPr>
            <p:ph type="sldNum" sz="quarter" idx="10"/>
          </p:nvPr>
        </p:nvSpPr>
        <p:spPr/>
        <p:txBody>
          <a:bodyPr/>
          <a:lstStyle/>
          <a:p>
            <a:fld id="{12E2E693-D211-4CFF-8EED-497990875C2A}" type="slidenum">
              <a:rPr lang="en-US" smtClean="0"/>
              <a:t>33</a:t>
            </a:fld>
            <a:endParaRPr lang="en-US"/>
          </a:p>
        </p:txBody>
      </p:sp>
    </p:spTree>
    <p:extLst>
      <p:ext uri="{BB962C8B-B14F-4D97-AF65-F5344CB8AC3E}">
        <p14:creationId xmlns:p14="http://schemas.microsoft.com/office/powerpoint/2010/main" val="1545266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Am I perfect? </a:t>
            </a:r>
          </a:p>
          <a:p>
            <a:r>
              <a:rPr lang="en-US" baseline="0" dirty="0" smtClean="0"/>
              <a:t>   mistakes, </a:t>
            </a:r>
            <a:r>
              <a:rPr lang="en-US" baseline="0" dirty="0" err="1" smtClean="0"/>
              <a:t>shortcom</a:t>
            </a:r>
            <a:r>
              <a:rPr lang="en-US" baseline="0" dirty="0" smtClean="0"/>
              <a:t>, character flaws,</a:t>
            </a:r>
          </a:p>
          <a:p>
            <a:r>
              <a:rPr lang="en-US" baseline="0" dirty="0" smtClean="0"/>
              <a:t>   sinner standing in the need of grace</a:t>
            </a:r>
          </a:p>
          <a:p>
            <a:endParaRPr lang="en-US" baseline="0" dirty="0" smtClean="0"/>
          </a:p>
          <a:p>
            <a:r>
              <a:rPr lang="en-US" baseline="0" dirty="0" smtClean="0"/>
              <a:t>Difference? No known bad choices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2E693-D211-4CFF-8EED-497990875C2A}" type="slidenum">
              <a:rPr lang="en-US" smtClean="0"/>
              <a:t>34</a:t>
            </a:fld>
            <a:endParaRPr lang="en-US"/>
          </a:p>
        </p:txBody>
      </p:sp>
    </p:spTree>
    <p:extLst>
      <p:ext uri="{BB962C8B-B14F-4D97-AF65-F5344CB8AC3E}">
        <p14:creationId xmlns:p14="http://schemas.microsoft.com/office/powerpoint/2010/main" val="4262158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Spiritual panic attacks</a:t>
            </a:r>
          </a:p>
          <a:p>
            <a:r>
              <a:rPr lang="en-US" baseline="0" dirty="0" smtClean="0"/>
              <a:t>   what had I done?</a:t>
            </a:r>
          </a:p>
          <a:p>
            <a:r>
              <a:rPr lang="en-US" baseline="0" dirty="0" smtClean="0"/>
              <a:t>   give up all my choices?</a:t>
            </a:r>
          </a:p>
          <a:p>
            <a:r>
              <a:rPr lang="en-US" baseline="0" dirty="0" smtClean="0"/>
              <a:t>   was it possible?</a:t>
            </a:r>
          </a:p>
          <a:p>
            <a:r>
              <a:rPr lang="en-US" dirty="0" smtClean="0"/>
              <a:t>One foot in front of the</a:t>
            </a:r>
            <a:r>
              <a:rPr lang="en-US" baseline="0" dirty="0" smtClean="0"/>
              <a:t> other</a:t>
            </a:r>
            <a:endParaRPr lang="en-US"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E2E693-D211-4CFF-8EED-497990875C2A}" type="slidenum">
              <a:rPr lang="en-US" smtClean="0"/>
              <a:t>35</a:t>
            </a:fld>
            <a:endParaRPr lang="en-US"/>
          </a:p>
        </p:txBody>
      </p:sp>
    </p:spTree>
    <p:extLst>
      <p:ext uri="{BB962C8B-B14F-4D97-AF65-F5344CB8AC3E}">
        <p14:creationId xmlns:p14="http://schemas.microsoft.com/office/powerpoint/2010/main" val="2699857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everyone has a struggle with movies</a:t>
            </a:r>
          </a:p>
          <a:p>
            <a:endParaRPr lang="en-US" baseline="0" dirty="0" smtClean="0"/>
          </a:p>
          <a:p>
            <a:r>
              <a:rPr lang="en-US" baseline="0" dirty="0" smtClean="0"/>
              <a:t>Everyone has an area – struggle with</a:t>
            </a:r>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36</a:t>
            </a:fld>
            <a:endParaRPr lang="en-US"/>
          </a:p>
        </p:txBody>
      </p:sp>
    </p:spTree>
    <p:extLst>
      <p:ext uri="{BB962C8B-B14F-4D97-AF65-F5344CB8AC3E}">
        <p14:creationId xmlns:p14="http://schemas.microsoft.com/office/powerpoint/2010/main" val="3233347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Plane</a:t>
            </a:r>
            <a:r>
              <a:rPr lang="en-US" baseline="0" dirty="0" smtClean="0"/>
              <a:t> in Germany – on my way home</a:t>
            </a:r>
          </a:p>
          <a:p>
            <a:endParaRPr lang="en-US" baseline="0" dirty="0" smtClean="0"/>
          </a:p>
          <a:p>
            <a:r>
              <a:rPr lang="en-US" baseline="0" dirty="0" smtClean="0"/>
              <a:t>Testimony-Got rid of </a:t>
            </a:r>
            <a:r>
              <a:rPr lang="en-US" baseline="0" dirty="0" err="1" smtClean="0"/>
              <a:t>ComCast</a:t>
            </a:r>
            <a:endParaRPr lang="en-US" baseline="0" dirty="0" smtClean="0"/>
          </a:p>
          <a:p>
            <a:r>
              <a:rPr lang="en-US" dirty="0" smtClean="0"/>
              <a:t>Clutching first-class</a:t>
            </a:r>
            <a:r>
              <a:rPr lang="en-US" baseline="0" dirty="0" smtClean="0"/>
              <a:t> ticket</a:t>
            </a:r>
          </a:p>
          <a:p>
            <a:r>
              <a:rPr lang="en-US" baseline="0" dirty="0" smtClean="0"/>
              <a:t>May we all enjoy the first-class…</a:t>
            </a:r>
          </a:p>
          <a:p>
            <a:r>
              <a:rPr lang="en-US" baseline="0" dirty="0" smtClean="0"/>
              <a:t>[call] [prayer]</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37</a:t>
            </a:fld>
            <a:endParaRPr lang="en-US"/>
          </a:p>
        </p:txBody>
      </p:sp>
    </p:spTree>
    <p:extLst>
      <p:ext uri="{BB962C8B-B14F-4D97-AF65-F5344CB8AC3E}">
        <p14:creationId xmlns:p14="http://schemas.microsoft.com/office/powerpoint/2010/main" val="53047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[Review-What have we discovered]</a:t>
            </a:r>
          </a:p>
          <a:p>
            <a:r>
              <a:rPr lang="en-US" dirty="0" smtClean="0"/>
              <a:t>[click many times]</a:t>
            </a:r>
          </a:p>
          <a:p>
            <a:r>
              <a:rPr lang="en-US" dirty="0" smtClean="0"/>
              <a:t>Delighting</a:t>
            </a:r>
            <a:r>
              <a:rPr lang="en-US" baseline="0" dirty="0" smtClean="0"/>
              <a:t> in the Almighty – surrender</a:t>
            </a:r>
            <a:endParaRPr lang="en-US" dirty="0" smtClean="0"/>
          </a:p>
          <a:p>
            <a:r>
              <a:rPr lang="en-US" dirty="0" smtClean="0"/>
              <a:t>It</a:t>
            </a:r>
            <a:r>
              <a:rPr lang="en-US" baseline="0" dirty="0" smtClean="0"/>
              <a:t> seems that surrendering whole-heartedly to God is important</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4</a:t>
            </a:fld>
            <a:endParaRPr lang="en-US"/>
          </a:p>
        </p:txBody>
      </p:sp>
    </p:spTree>
    <p:extLst>
      <p:ext uri="{BB962C8B-B14F-4D97-AF65-F5344CB8AC3E}">
        <p14:creationId xmlns:p14="http://schemas.microsoft.com/office/powerpoint/2010/main" val="91320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[Review-Defining</a:t>
            </a:r>
            <a:r>
              <a:rPr lang="en-US" baseline="0" dirty="0" smtClean="0"/>
              <a:t> surrender]</a:t>
            </a:r>
          </a:p>
          <a:p>
            <a:r>
              <a:rPr lang="en-US" baseline="0" dirty="0" smtClean="0"/>
              <a:t>[many clicks]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5</a:t>
            </a:fld>
            <a:endParaRPr lang="en-US"/>
          </a:p>
        </p:txBody>
      </p:sp>
    </p:spTree>
    <p:extLst>
      <p:ext uri="{BB962C8B-B14F-4D97-AF65-F5344CB8AC3E}">
        <p14:creationId xmlns:p14="http://schemas.microsoft.com/office/powerpoint/2010/main" val="43423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magic</a:t>
            </a:r>
            <a:r>
              <a:rPr lang="en-US" baseline="0" dirty="0" smtClean="0"/>
              <a:t> formula</a:t>
            </a:r>
          </a:p>
          <a:p>
            <a:r>
              <a:rPr lang="en-US" baseline="0" dirty="0" smtClean="0"/>
              <a:t>  details may not-same for everyone</a:t>
            </a:r>
          </a:p>
          <a:p>
            <a:endParaRPr lang="en-US" baseline="0" dirty="0" smtClean="0"/>
          </a:p>
          <a:p>
            <a:r>
              <a:rPr lang="en-US" baseline="0" dirty="0" smtClean="0"/>
              <a:t>Share my story</a:t>
            </a:r>
          </a:p>
          <a:p>
            <a:r>
              <a:rPr lang="en-US" baseline="0" dirty="0" smtClean="0"/>
              <a:t>  Perhaps my experience can be helpful</a:t>
            </a:r>
          </a:p>
          <a:p>
            <a:endParaRPr lang="en-US" dirty="0" smtClean="0"/>
          </a:p>
        </p:txBody>
      </p:sp>
      <p:sp>
        <p:nvSpPr>
          <p:cNvPr id="4" name="Slide Number Placeholder 3"/>
          <p:cNvSpPr>
            <a:spLocks noGrp="1"/>
          </p:cNvSpPr>
          <p:nvPr>
            <p:ph type="sldNum" sz="quarter" idx="10"/>
          </p:nvPr>
        </p:nvSpPr>
        <p:spPr/>
        <p:txBody>
          <a:bodyPr/>
          <a:lstStyle/>
          <a:p>
            <a:fld id="{25D7B375-A604-4DF0-9D88-8AE59F55F322}" type="slidenum">
              <a:rPr lang="en-US" smtClean="0"/>
              <a:t>6</a:t>
            </a:fld>
            <a:endParaRPr lang="en-US"/>
          </a:p>
        </p:txBody>
      </p:sp>
    </p:spTree>
    <p:extLst>
      <p:ext uri="{BB962C8B-B14F-4D97-AF65-F5344CB8AC3E}">
        <p14:creationId xmlns:p14="http://schemas.microsoft.com/office/powerpoint/2010/main" val="399723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Parable: Rich, the poor man</a:t>
            </a:r>
          </a:p>
          <a:p>
            <a:endParaRPr lang="en-US" dirty="0" smtClean="0"/>
          </a:p>
        </p:txBody>
      </p:sp>
      <p:sp>
        <p:nvSpPr>
          <p:cNvPr id="4" name="Slide Number Placeholder 3"/>
          <p:cNvSpPr>
            <a:spLocks noGrp="1"/>
          </p:cNvSpPr>
          <p:nvPr>
            <p:ph type="sldNum" sz="quarter" idx="10"/>
          </p:nvPr>
        </p:nvSpPr>
        <p:spPr/>
        <p:txBody>
          <a:bodyPr/>
          <a:lstStyle/>
          <a:p>
            <a:fld id="{04AC3AA9-3EEA-4AF8-B427-D592A9F5AB09}" type="slidenum">
              <a:rPr lang="en-US" smtClean="0"/>
              <a:t>7</a:t>
            </a:fld>
            <a:endParaRPr lang="en-US"/>
          </a:p>
        </p:txBody>
      </p:sp>
    </p:spTree>
    <p:extLst>
      <p:ext uri="{BB962C8B-B14F-4D97-AF65-F5344CB8AC3E}">
        <p14:creationId xmlns:p14="http://schemas.microsoft.com/office/powerpoint/2010/main" val="196012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Rich:</a:t>
            </a:r>
            <a:r>
              <a:rPr lang="en-US" baseline="0" dirty="0" smtClean="0"/>
              <a:t> </a:t>
            </a:r>
            <a:r>
              <a:rPr lang="en-US" dirty="0" smtClean="0"/>
              <a:t>4</a:t>
            </a:r>
            <a:r>
              <a:rPr lang="en-US" baseline="30000" dirty="0" smtClean="0"/>
              <a:t>th</a:t>
            </a:r>
            <a:r>
              <a:rPr lang="en-US" baseline="0" dirty="0" smtClean="0"/>
              <a:t> generation SDA</a:t>
            </a:r>
          </a:p>
          <a:p>
            <a:r>
              <a:rPr lang="en-US" baseline="0" dirty="0" smtClean="0"/>
              <a:t>Good home – Bible Stories 11 times</a:t>
            </a:r>
          </a:p>
          <a:p>
            <a:r>
              <a:rPr lang="en-US" baseline="0" dirty="0" smtClean="0"/>
              <a:t>Adventist schools</a:t>
            </a:r>
          </a:p>
          <a:p>
            <a:r>
              <a:rPr lang="en-US" baseline="0" dirty="0" smtClean="0"/>
              <a:t>Missionary overseas 6 years</a:t>
            </a:r>
          </a:p>
          <a:p>
            <a:r>
              <a:rPr lang="en-US" baseline="0" dirty="0" smtClean="0"/>
              <a:t>Ordained elder</a:t>
            </a:r>
          </a:p>
          <a:p>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8</a:t>
            </a:fld>
            <a:endParaRPr lang="en-US"/>
          </a:p>
        </p:txBody>
      </p:sp>
    </p:spTree>
    <p:extLst>
      <p:ext uri="{BB962C8B-B14F-4D97-AF65-F5344CB8AC3E}">
        <p14:creationId xmlns:p14="http://schemas.microsoft.com/office/powerpoint/2010/main" val="4222460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a:t>
            </a:r>
            <a:r>
              <a:rPr lang="en-US" baseline="0" dirty="0" smtClean="0"/>
              <a:t> did drugs, </a:t>
            </a:r>
            <a:r>
              <a:rPr lang="en-US" baseline="0" dirty="0" err="1" smtClean="0"/>
              <a:t>alchohol</a:t>
            </a:r>
            <a:r>
              <a:rPr lang="en-US" baseline="0" dirty="0" smtClean="0"/>
              <a:t>, pre-m sex</a:t>
            </a:r>
          </a:p>
          <a:p>
            <a:r>
              <a:rPr lang="en-US" baseline="0" dirty="0" smtClean="0"/>
              <a:t>    Kiss my wife – quick study</a:t>
            </a:r>
          </a:p>
          <a:p>
            <a:r>
              <a:rPr lang="en-US" baseline="0" dirty="0" smtClean="0"/>
              <a:t>President of AYBL in Academy</a:t>
            </a:r>
          </a:p>
          <a:p>
            <a:r>
              <a:rPr lang="en-US" baseline="0" dirty="0" smtClean="0"/>
              <a:t>Key to Ad building-Maintenance dorm</a:t>
            </a:r>
          </a:p>
          <a:p>
            <a:r>
              <a:rPr lang="en-US" dirty="0" smtClean="0"/>
              <a:t>     never abused that trust</a:t>
            </a:r>
            <a:endParaRPr lang="en-US" dirty="0"/>
          </a:p>
        </p:txBody>
      </p:sp>
      <p:sp>
        <p:nvSpPr>
          <p:cNvPr id="4" name="Slide Number Placeholder 3"/>
          <p:cNvSpPr>
            <a:spLocks noGrp="1"/>
          </p:cNvSpPr>
          <p:nvPr>
            <p:ph type="sldNum" sz="quarter" idx="10"/>
          </p:nvPr>
        </p:nvSpPr>
        <p:spPr/>
        <p:txBody>
          <a:bodyPr/>
          <a:lstStyle/>
          <a:p>
            <a:fld id="{25D7B375-A604-4DF0-9D88-8AE59F55F322}" type="slidenum">
              <a:rPr lang="en-US" smtClean="0"/>
              <a:t>9</a:t>
            </a:fld>
            <a:endParaRPr lang="en-US"/>
          </a:p>
        </p:txBody>
      </p:sp>
    </p:spTree>
    <p:extLst>
      <p:ext uri="{BB962C8B-B14F-4D97-AF65-F5344CB8AC3E}">
        <p14:creationId xmlns:p14="http://schemas.microsoft.com/office/powerpoint/2010/main" val="138385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4DF2B60-2887-487C-8794-33734980DAF1}" type="datetimeFigureOut">
              <a:rPr lang="en-US" smtClean="0"/>
              <a:t>6/30/2017</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B87E5C9C-29F3-4231-8DBA-5FBC2D2124F4}" type="slidenum">
              <a:rPr lang="en-US" smtClean="0"/>
              <a:t>‹#›</a:t>
            </a:fld>
            <a:endParaRPr lang="en-US"/>
          </a:p>
        </p:txBody>
      </p:sp>
    </p:spTree>
    <p:extLst>
      <p:ext uri="{BB962C8B-B14F-4D97-AF65-F5344CB8AC3E}">
        <p14:creationId xmlns:p14="http://schemas.microsoft.com/office/powerpoint/2010/main" val="15433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F2B60-2887-487C-8794-33734980DAF1}"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72397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F2B60-2887-487C-8794-33734980DAF1}"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764024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F2B60-2887-487C-8794-33734980DAF1}"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2184530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F2B60-2887-487C-8794-33734980DAF1}"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28176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DF2B60-2887-487C-8794-33734980DAF1}"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693922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DF2B60-2887-487C-8794-33734980DAF1}"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2659612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F2B60-2887-487C-8794-33734980DAF1}"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4255915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F2B60-2887-487C-8794-33734980DAF1}" type="datetimeFigureOut">
              <a:rPr lang="en-US" smtClean="0"/>
              <a:t>6/30/2017</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153225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DF2B60-2887-487C-8794-33734980DAF1}" type="datetimeFigureOut">
              <a:rPr lang="en-US" smtClean="0"/>
              <a:t>6/30/2017</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367704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F2B60-2887-487C-8794-33734980DAF1}" type="datetimeFigureOut">
              <a:rPr lang="en-US" smtClean="0"/>
              <a:t>6/30/2017</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1780497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DF2B60-2887-487C-8794-33734980DAF1}"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106299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DF2B60-2887-487C-8794-33734980DAF1}" type="datetimeFigureOut">
              <a:rPr lang="en-US" smtClean="0"/>
              <a:t>6/30/2017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184537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DF2B60-2887-487C-8794-33734980DAF1}" type="datetimeFigureOut">
              <a:rPr lang="en-US" smtClean="0"/>
              <a:t>6/30/2017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398592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F2B60-2887-487C-8794-33734980DAF1}" type="datetimeFigureOut">
              <a:rPr lang="en-US" smtClean="0"/>
              <a:t>6/30/2017</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389347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F2B60-2887-487C-8794-33734980DAF1}"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419470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F2B60-2887-487C-8794-33734980DAF1}" type="datetimeFigureOut">
              <a:rPr lang="en-US" smtClean="0"/>
              <a:t>6/30/2017</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87E5C9C-29F3-4231-8DBA-5FBC2D2124F4}" type="slidenum">
              <a:rPr lang="en-US" smtClean="0"/>
              <a:t>‹#›</a:t>
            </a:fld>
            <a:endParaRPr lang="en-US"/>
          </a:p>
        </p:txBody>
      </p:sp>
    </p:spTree>
    <p:extLst>
      <p:ext uri="{BB962C8B-B14F-4D97-AF65-F5344CB8AC3E}">
        <p14:creationId xmlns:p14="http://schemas.microsoft.com/office/powerpoint/2010/main" val="98114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E4DF2B60-2887-487C-8794-33734980DAF1}" type="datetimeFigureOut">
              <a:rPr lang="en-US" smtClean="0"/>
              <a:t>6/30/2017</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87E5C9C-29F3-4231-8DBA-5FBC2D2124F4}" type="slidenum">
              <a:rPr lang="en-US" smtClean="0"/>
              <a:t>‹#›</a:t>
            </a:fld>
            <a:endParaRPr lang="en-US"/>
          </a:p>
        </p:txBody>
      </p:sp>
    </p:spTree>
    <p:extLst>
      <p:ext uri="{BB962C8B-B14F-4D97-AF65-F5344CB8AC3E}">
        <p14:creationId xmlns:p14="http://schemas.microsoft.com/office/powerpoint/2010/main" val="110361180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814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Kid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2133" y="1094874"/>
            <a:ext cx="4185968" cy="5233737"/>
          </a:xfrm>
          <a:prstGeom prst="rect">
            <a:avLst/>
          </a:prstGeom>
        </p:spPr>
      </p:pic>
    </p:spTree>
    <p:extLst>
      <p:ext uri="{BB962C8B-B14F-4D97-AF65-F5344CB8AC3E}">
        <p14:creationId xmlns:p14="http://schemas.microsoft.com/office/powerpoint/2010/main" val="326086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Kid</a:t>
            </a:r>
            <a:endParaRPr lang="en-US" dirty="0"/>
          </a:p>
        </p:txBody>
      </p:sp>
      <p:sp>
        <p:nvSpPr>
          <p:cNvPr id="3" name="Content Placeholder 2"/>
          <p:cNvSpPr>
            <a:spLocks noGrp="1"/>
          </p:cNvSpPr>
          <p:nvPr>
            <p:ph idx="1"/>
          </p:nvPr>
        </p:nvSpPr>
        <p:spPr>
          <a:xfrm>
            <a:off x="1154954" y="2603500"/>
            <a:ext cx="3621583" cy="3416300"/>
          </a:xfrm>
        </p:spPr>
        <p:txBody>
          <a:bodyPr/>
          <a:lstStyle/>
          <a:p>
            <a:pPr marL="0" indent="0">
              <a:buNone/>
            </a:pPr>
            <a:r>
              <a:rPr lang="en-US" sz="4000" dirty="0">
                <a:solidFill>
                  <a:schemeClr val="tx1"/>
                </a:solidFill>
              </a:rPr>
              <a:t>“…resist the devil, and he will flee from you” </a:t>
            </a:r>
            <a:endParaRPr lang="en-US" sz="4000" dirty="0" smtClean="0">
              <a:solidFill>
                <a:schemeClr val="tx1"/>
              </a:solidFill>
            </a:endParaRPr>
          </a:p>
          <a:p>
            <a:pPr marL="0" indent="0">
              <a:buNone/>
            </a:pPr>
            <a:r>
              <a:rPr lang="en-US" dirty="0">
                <a:solidFill>
                  <a:schemeClr val="tx1"/>
                </a:solidFill>
              </a:rPr>
              <a:t>	</a:t>
            </a:r>
            <a:r>
              <a:rPr lang="en-US" dirty="0" smtClean="0">
                <a:solidFill>
                  <a:schemeClr val="tx1"/>
                </a:solidFill>
              </a:rPr>
              <a:t>		</a:t>
            </a:r>
            <a:r>
              <a:rPr lang="en-US" sz="2400" dirty="0" smtClean="0">
                <a:solidFill>
                  <a:schemeClr val="tx1"/>
                </a:solidFill>
              </a:rPr>
              <a:t>James 4:7</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2133" y="1094874"/>
            <a:ext cx="4185968" cy="5233737"/>
          </a:xfrm>
          <a:prstGeom prst="rect">
            <a:avLst/>
          </a:prstGeom>
        </p:spPr>
      </p:pic>
    </p:spTree>
    <p:extLst>
      <p:ext uri="{BB962C8B-B14F-4D97-AF65-F5344CB8AC3E}">
        <p14:creationId xmlns:p14="http://schemas.microsoft.com/office/powerpoint/2010/main" val="335696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“Bad” Kid</a:t>
            </a:r>
            <a:endParaRPr lang="en-US" dirty="0"/>
          </a:p>
        </p:txBody>
      </p:sp>
      <p:sp>
        <p:nvSpPr>
          <p:cNvPr id="3" name="Content Placeholder 2"/>
          <p:cNvSpPr>
            <a:spLocks noGrp="1"/>
          </p:cNvSpPr>
          <p:nvPr>
            <p:ph idx="1"/>
          </p:nvPr>
        </p:nvSpPr>
        <p:spPr>
          <a:xfrm>
            <a:off x="1154954" y="2603500"/>
            <a:ext cx="3621583" cy="3416300"/>
          </a:xfrm>
        </p:spPr>
        <p:txBody>
          <a:bodyPr/>
          <a:lstStyle/>
          <a:p>
            <a:pPr marL="0" indent="0">
              <a:buNone/>
            </a:pPr>
            <a:r>
              <a:rPr lang="en-US" sz="4000" dirty="0">
                <a:solidFill>
                  <a:schemeClr val="tx1"/>
                </a:solidFill>
              </a:rPr>
              <a:t>“…resist the devil, and he will flee from you” </a:t>
            </a:r>
            <a:endParaRPr lang="en-US" sz="4000" dirty="0" smtClean="0">
              <a:solidFill>
                <a:schemeClr val="tx1"/>
              </a:solidFill>
            </a:endParaRPr>
          </a:p>
          <a:p>
            <a:pPr marL="0" indent="0">
              <a:buNone/>
            </a:pPr>
            <a:r>
              <a:rPr lang="en-US" dirty="0">
                <a:solidFill>
                  <a:schemeClr val="tx1"/>
                </a:solidFill>
              </a:rPr>
              <a:t>	</a:t>
            </a:r>
            <a:r>
              <a:rPr lang="en-US" dirty="0" smtClean="0">
                <a:solidFill>
                  <a:schemeClr val="tx1"/>
                </a:solidFill>
              </a:rPr>
              <a:t>		</a:t>
            </a:r>
            <a:r>
              <a:rPr lang="en-US" sz="2400" dirty="0" smtClean="0">
                <a:solidFill>
                  <a:schemeClr val="tx1"/>
                </a:solidFill>
              </a:rPr>
              <a:t>James 4:7</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92133" y="1094874"/>
            <a:ext cx="4185968" cy="5233737"/>
          </a:xfrm>
          <a:prstGeom prst="rect">
            <a:avLst/>
          </a:prstGeom>
        </p:spPr>
      </p:pic>
    </p:spTree>
    <p:extLst>
      <p:ext uri="{BB962C8B-B14F-4D97-AF65-F5344CB8AC3E}">
        <p14:creationId xmlns:p14="http://schemas.microsoft.com/office/powerpoint/2010/main" val="2977994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0" y="-1251286"/>
            <a:ext cx="12192000" cy="8487318"/>
          </a:xfrm>
        </p:spPr>
      </p:pic>
    </p:spTree>
    <p:extLst>
      <p:ext uri="{BB962C8B-B14F-4D97-AF65-F5344CB8AC3E}">
        <p14:creationId xmlns:p14="http://schemas.microsoft.com/office/powerpoint/2010/main" val="3932611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01579"/>
            <a:ext cx="12192000" cy="12192000"/>
          </a:xfrm>
          <a:prstGeom prst="rect">
            <a:avLst/>
          </a:prstGeom>
        </p:spPr>
      </p:pic>
    </p:spTree>
    <p:extLst>
      <p:ext uri="{BB962C8B-B14F-4D97-AF65-F5344CB8AC3E}">
        <p14:creationId xmlns:p14="http://schemas.microsoft.com/office/powerpoint/2010/main" val="448513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01579"/>
            <a:ext cx="12192000" cy="12192000"/>
          </a:xfrm>
          <a:prstGeom prst="rect">
            <a:avLst/>
          </a:prstGeom>
        </p:spPr>
      </p:pic>
    </p:spTree>
    <p:extLst>
      <p:ext uri="{BB962C8B-B14F-4D97-AF65-F5344CB8AC3E}">
        <p14:creationId xmlns:p14="http://schemas.microsoft.com/office/powerpoint/2010/main" val="47302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find the key</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13705" y="2513712"/>
            <a:ext cx="3782760" cy="3782760"/>
          </a:xfrm>
          <a:prstGeom prst="rect">
            <a:avLst/>
          </a:prstGeom>
        </p:spPr>
      </p:pic>
    </p:spTree>
    <p:extLst>
      <p:ext uri="{BB962C8B-B14F-4D97-AF65-F5344CB8AC3E}">
        <p14:creationId xmlns:p14="http://schemas.microsoft.com/office/powerpoint/2010/main" val="350530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7170204"/>
          </a:xfrm>
          <a:prstGeom prst="rect">
            <a:avLst/>
          </a:prstGeom>
        </p:spPr>
      </p:pic>
      <p:sp>
        <p:nvSpPr>
          <p:cNvPr id="3" name="Content Placeholder 2"/>
          <p:cNvSpPr>
            <a:spLocks noGrp="1"/>
          </p:cNvSpPr>
          <p:nvPr>
            <p:ph idx="1"/>
          </p:nvPr>
        </p:nvSpPr>
        <p:spPr>
          <a:xfrm>
            <a:off x="1000587" y="919079"/>
            <a:ext cx="10190825" cy="3416300"/>
          </a:xfrm>
        </p:spPr>
        <p:txBody>
          <a:bodyPr/>
          <a:lstStyle/>
          <a:p>
            <a:pPr marL="0" indent="0">
              <a:buNone/>
            </a:pPr>
            <a:r>
              <a:rPr lang="en-US" sz="2800" b="1" dirty="0">
                <a:solidFill>
                  <a:srgbClr val="C00000"/>
                </a:solidFill>
              </a:rPr>
              <a:t>“Self-surrender is the substance of the teachings of Christ” </a:t>
            </a:r>
            <a:endParaRPr lang="en-US" sz="2800" b="1" dirty="0" smtClean="0">
              <a:solidFill>
                <a:srgbClr val="C00000"/>
              </a:solidFill>
            </a:endParaRPr>
          </a:p>
          <a:p>
            <a:pPr marL="0" indent="0">
              <a:buNone/>
            </a:pPr>
            <a:r>
              <a:rPr lang="en-US" dirty="0">
                <a:solidFill>
                  <a:srgbClr val="C00000"/>
                </a:solidFill>
              </a:rPr>
              <a:t>	</a:t>
            </a:r>
            <a:r>
              <a:rPr lang="en-US" dirty="0" smtClean="0">
                <a:solidFill>
                  <a:srgbClr val="C00000"/>
                </a:solidFill>
              </a:rPr>
              <a:t>Desire of Ages, </a:t>
            </a:r>
            <a:r>
              <a:rPr lang="en-US" dirty="0">
                <a:solidFill>
                  <a:srgbClr val="C00000"/>
                </a:solidFill>
              </a:rPr>
              <a:t>p. </a:t>
            </a:r>
            <a:r>
              <a:rPr lang="en-US" dirty="0" smtClean="0">
                <a:solidFill>
                  <a:srgbClr val="C00000"/>
                </a:solidFill>
              </a:rPr>
              <a:t>523</a:t>
            </a:r>
            <a:endParaRPr lang="en-US" dirty="0">
              <a:solidFill>
                <a:srgbClr val="C00000"/>
              </a:solidFill>
            </a:endParaRPr>
          </a:p>
          <a:p>
            <a:endParaRPr lang="en-US" dirty="0"/>
          </a:p>
        </p:txBody>
      </p:sp>
    </p:spTree>
    <p:extLst>
      <p:ext uri="{BB962C8B-B14F-4D97-AF65-F5344CB8AC3E}">
        <p14:creationId xmlns:p14="http://schemas.microsoft.com/office/powerpoint/2010/main" val="74283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7170204"/>
          </a:xfrm>
          <a:prstGeom prst="rect">
            <a:avLst/>
          </a:prstGeom>
        </p:spPr>
      </p:pic>
      <p:sp>
        <p:nvSpPr>
          <p:cNvPr id="3" name="Content Placeholder 2"/>
          <p:cNvSpPr>
            <a:spLocks noGrp="1"/>
          </p:cNvSpPr>
          <p:nvPr>
            <p:ph idx="1"/>
          </p:nvPr>
        </p:nvSpPr>
        <p:spPr>
          <a:xfrm>
            <a:off x="1000587" y="919079"/>
            <a:ext cx="10190825" cy="3416300"/>
          </a:xfrm>
        </p:spPr>
        <p:txBody>
          <a:bodyPr/>
          <a:lstStyle/>
          <a:p>
            <a:pPr marL="0" indent="0">
              <a:buNone/>
            </a:pPr>
            <a:r>
              <a:rPr lang="en-US" sz="2800" b="1" dirty="0">
                <a:solidFill>
                  <a:srgbClr val="C00000"/>
                </a:solidFill>
              </a:rPr>
              <a:t>“Self-surrender is the substance of the teachings of Christ” </a:t>
            </a:r>
            <a:endParaRPr lang="en-US" sz="2800" b="1" dirty="0" smtClean="0">
              <a:solidFill>
                <a:srgbClr val="C00000"/>
              </a:solidFill>
            </a:endParaRPr>
          </a:p>
          <a:p>
            <a:pPr marL="0" indent="0">
              <a:buNone/>
            </a:pPr>
            <a:r>
              <a:rPr lang="en-US" dirty="0">
                <a:solidFill>
                  <a:srgbClr val="C00000"/>
                </a:solidFill>
              </a:rPr>
              <a:t>	</a:t>
            </a:r>
            <a:r>
              <a:rPr lang="en-US" dirty="0" smtClean="0">
                <a:solidFill>
                  <a:srgbClr val="C00000"/>
                </a:solidFill>
              </a:rPr>
              <a:t>Desire of Ages, </a:t>
            </a:r>
            <a:r>
              <a:rPr lang="en-US" dirty="0">
                <a:solidFill>
                  <a:srgbClr val="C00000"/>
                </a:solidFill>
              </a:rPr>
              <a:t>p. </a:t>
            </a:r>
            <a:r>
              <a:rPr lang="en-US" dirty="0" smtClean="0">
                <a:solidFill>
                  <a:srgbClr val="C00000"/>
                </a:solidFill>
              </a:rPr>
              <a:t>523</a:t>
            </a:r>
            <a:endParaRPr lang="en-US" dirty="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609613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Misunderstanding conversion</a:t>
            </a:r>
            <a:endParaRPr lang="en-US" dirty="0"/>
          </a:p>
        </p:txBody>
      </p:sp>
      <p:sp>
        <p:nvSpPr>
          <p:cNvPr id="3" name="Content Placeholder 2"/>
          <p:cNvSpPr>
            <a:spLocks noGrp="1"/>
          </p:cNvSpPr>
          <p:nvPr>
            <p:ph idx="1"/>
          </p:nvPr>
        </p:nvSpPr>
        <p:spPr>
          <a:xfrm>
            <a:off x="1034637" y="3128211"/>
            <a:ext cx="10058478" cy="3280328"/>
          </a:xfrm>
        </p:spPr>
        <p:txBody>
          <a:bodyPr>
            <a:normAutofit/>
          </a:bodyPr>
          <a:lstStyle/>
          <a:p>
            <a:pPr marL="0" indent="0">
              <a:buNone/>
            </a:pPr>
            <a:r>
              <a:rPr lang="en-US" sz="3200" dirty="0" smtClean="0">
                <a:solidFill>
                  <a:schemeClr val="tx1"/>
                </a:solidFill>
              </a:rPr>
              <a:t>Many…look </a:t>
            </a:r>
            <a:r>
              <a:rPr lang="en-US" sz="3200" dirty="0">
                <a:solidFill>
                  <a:schemeClr val="tx1"/>
                </a:solidFill>
              </a:rPr>
              <a:t>for a special change to take place in their feelings. This they term conversion. Over this error thousands have stumbled to ruin, not understanding the </a:t>
            </a:r>
            <a:r>
              <a:rPr lang="en-US" sz="3200" dirty="0" smtClean="0">
                <a:solidFill>
                  <a:schemeClr val="tx1"/>
                </a:solidFill>
              </a:rPr>
              <a:t>expression, "Ye </a:t>
            </a:r>
            <a:r>
              <a:rPr lang="en-US" sz="3200" dirty="0">
                <a:solidFill>
                  <a:schemeClr val="tx1"/>
                </a:solidFill>
              </a:rPr>
              <a:t>must be born again</a:t>
            </a:r>
            <a:r>
              <a:rPr lang="en-US" sz="3200" dirty="0" smtClean="0">
                <a:solidFill>
                  <a:schemeClr val="tx1"/>
                </a:solidFill>
              </a:rPr>
              <a:t>.”</a:t>
            </a:r>
            <a:endParaRPr lang="en-US" sz="3200" dirty="0">
              <a:solidFill>
                <a:schemeClr val="tx1"/>
              </a:solidFill>
            </a:endParaRPr>
          </a:p>
          <a:p>
            <a:pPr marL="0" indent="0">
              <a:buNone/>
            </a:pPr>
            <a:r>
              <a:rPr lang="en-US" dirty="0" smtClean="0">
                <a:solidFill>
                  <a:schemeClr val="tx1"/>
                </a:solidFill>
              </a:rPr>
              <a:t>											Messages to Young People, p. 71</a:t>
            </a:r>
            <a:endParaRPr lang="en-US" dirty="0" smtClean="0"/>
          </a:p>
          <a:p>
            <a:endParaRPr lang="en-US" dirty="0"/>
          </a:p>
        </p:txBody>
      </p:sp>
    </p:spTree>
    <p:extLst>
      <p:ext uri="{BB962C8B-B14F-4D97-AF65-F5344CB8AC3E}">
        <p14:creationId xmlns:p14="http://schemas.microsoft.com/office/powerpoint/2010/main" val="1112687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Story</a:t>
            </a:r>
            <a:endParaRPr lang="en-US" dirty="0"/>
          </a:p>
        </p:txBody>
      </p:sp>
      <p:sp>
        <p:nvSpPr>
          <p:cNvPr id="4" name="TextBox 3"/>
          <p:cNvSpPr txBox="1"/>
          <p:nvPr/>
        </p:nvSpPr>
        <p:spPr>
          <a:xfrm>
            <a:off x="8229600" y="5715000"/>
            <a:ext cx="3113353" cy="461665"/>
          </a:xfrm>
          <a:prstGeom prst="rect">
            <a:avLst/>
          </a:prstGeom>
          <a:noFill/>
        </p:spPr>
        <p:txBody>
          <a:bodyPr wrap="none" rtlCol="0">
            <a:spAutoFit/>
          </a:bodyPr>
          <a:lstStyle/>
          <a:p>
            <a:r>
              <a:rPr lang="en-US" sz="2400" dirty="0" smtClean="0">
                <a:solidFill>
                  <a:schemeClr val="bg1"/>
                </a:solidFill>
              </a:rPr>
              <a:t>www.delighting.org</a:t>
            </a:r>
            <a:endParaRPr lang="en-US" sz="2400" dirty="0">
              <a:solidFill>
                <a:schemeClr val="bg1"/>
              </a:solidFill>
            </a:endParaRPr>
          </a:p>
        </p:txBody>
      </p:sp>
    </p:spTree>
    <p:extLst>
      <p:ext uri="{BB962C8B-B14F-4D97-AF65-F5344CB8AC3E}">
        <p14:creationId xmlns:p14="http://schemas.microsoft.com/office/powerpoint/2010/main" val="4075847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the costs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7400" y="1491916"/>
            <a:ext cx="4920916" cy="4920916"/>
          </a:xfrm>
          <a:prstGeom prst="rect">
            <a:avLst/>
          </a:prstGeom>
        </p:spPr>
      </p:pic>
      <p:sp>
        <p:nvSpPr>
          <p:cNvPr id="6" name="Rectangle 5"/>
          <p:cNvSpPr/>
          <p:nvPr/>
        </p:nvSpPr>
        <p:spPr>
          <a:xfrm>
            <a:off x="406235" y="2365478"/>
            <a:ext cx="5161548" cy="4247317"/>
          </a:xfrm>
          <a:prstGeom prst="rect">
            <a:avLst/>
          </a:prstGeom>
        </p:spPr>
        <p:txBody>
          <a:bodyPr wrap="square">
            <a:spAutoFit/>
          </a:bodyPr>
          <a:lstStyle/>
          <a:p>
            <a:r>
              <a:rPr lang="en-US" sz="2800" dirty="0" smtClean="0"/>
              <a:t>“Finally</a:t>
            </a:r>
            <a:r>
              <a:rPr lang="en-US" sz="2800" dirty="0"/>
              <a:t>, brethren, whatever is true, whatever is honorable, whatever is right, whatever is pure, whatever is lovely, whatever is of good repute, if there is any excellence and if anything worthy of praise, </a:t>
            </a:r>
            <a:r>
              <a:rPr lang="en-US" sz="2800" b="1" dirty="0"/>
              <a:t>dwell on these things</a:t>
            </a:r>
            <a:r>
              <a:rPr lang="en-US" sz="2800" dirty="0" smtClean="0"/>
              <a:t>.”</a:t>
            </a:r>
          </a:p>
          <a:p>
            <a:r>
              <a:rPr lang="en-US" dirty="0"/>
              <a:t>	</a:t>
            </a:r>
            <a:r>
              <a:rPr lang="en-US" dirty="0" smtClean="0"/>
              <a:t>		Philippians 4:8</a:t>
            </a:r>
            <a:endParaRPr lang="en-US" dirty="0"/>
          </a:p>
        </p:txBody>
      </p:sp>
    </p:spTree>
    <p:extLst>
      <p:ext uri="{BB962C8B-B14F-4D97-AF65-F5344CB8AC3E}">
        <p14:creationId xmlns:p14="http://schemas.microsoft.com/office/powerpoint/2010/main" val="289825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the costs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7400" y="1491916"/>
            <a:ext cx="4920916" cy="4920916"/>
          </a:xfrm>
          <a:prstGeom prst="rect">
            <a:avLst/>
          </a:prstGeom>
        </p:spPr>
      </p:pic>
      <p:sp>
        <p:nvSpPr>
          <p:cNvPr id="6" name="Rectangle 5"/>
          <p:cNvSpPr/>
          <p:nvPr/>
        </p:nvSpPr>
        <p:spPr>
          <a:xfrm>
            <a:off x="406235" y="2365478"/>
            <a:ext cx="5161548" cy="4247317"/>
          </a:xfrm>
          <a:prstGeom prst="rect">
            <a:avLst/>
          </a:prstGeom>
        </p:spPr>
        <p:txBody>
          <a:bodyPr wrap="square">
            <a:spAutoFit/>
          </a:bodyPr>
          <a:lstStyle/>
          <a:p>
            <a:r>
              <a:rPr lang="en-US" sz="2800" dirty="0" smtClean="0"/>
              <a:t>“Finally</a:t>
            </a:r>
            <a:r>
              <a:rPr lang="en-US" sz="2800" dirty="0"/>
              <a:t>, brethren, whatever is true, whatever is honorable, whatever is right, whatever is pure, whatever is lovely, whatever is of good repute, if there is any excellence and if anything worthy of praise, </a:t>
            </a:r>
            <a:r>
              <a:rPr lang="en-US" sz="2800" b="1" dirty="0"/>
              <a:t>dwell on these things</a:t>
            </a:r>
            <a:r>
              <a:rPr lang="en-US" sz="2800" dirty="0" smtClean="0"/>
              <a:t>.”</a:t>
            </a:r>
          </a:p>
          <a:p>
            <a:r>
              <a:rPr lang="en-US" dirty="0"/>
              <a:t>	</a:t>
            </a:r>
            <a:r>
              <a:rPr lang="en-US" dirty="0" smtClean="0"/>
              <a:t>		Philippians 4:8</a:t>
            </a:r>
            <a:endParaRPr lang="en-US" dirty="0"/>
          </a:p>
        </p:txBody>
      </p:sp>
    </p:spTree>
    <p:extLst>
      <p:ext uri="{BB962C8B-B14F-4D97-AF65-F5344CB8AC3E}">
        <p14:creationId xmlns:p14="http://schemas.microsoft.com/office/powerpoint/2010/main" val="2664126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the costs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7400" y="1491916"/>
            <a:ext cx="4920916" cy="4920916"/>
          </a:xfrm>
          <a:prstGeom prst="rect">
            <a:avLst/>
          </a:prstGeom>
        </p:spPr>
      </p:pic>
      <p:sp>
        <p:nvSpPr>
          <p:cNvPr id="6" name="Rectangle 5"/>
          <p:cNvSpPr/>
          <p:nvPr/>
        </p:nvSpPr>
        <p:spPr>
          <a:xfrm>
            <a:off x="406235" y="2365478"/>
            <a:ext cx="5161548" cy="4247317"/>
          </a:xfrm>
          <a:prstGeom prst="rect">
            <a:avLst/>
          </a:prstGeom>
        </p:spPr>
        <p:txBody>
          <a:bodyPr wrap="square">
            <a:spAutoFit/>
          </a:bodyPr>
          <a:lstStyle/>
          <a:p>
            <a:r>
              <a:rPr lang="en-US" sz="2800" dirty="0" smtClean="0"/>
              <a:t>“Finally</a:t>
            </a:r>
            <a:r>
              <a:rPr lang="en-US" sz="2800" dirty="0"/>
              <a:t>, brethren, whatever is true, whatever is honorable, whatever is right, whatever is pure, whatever is lovely, whatever is of good repute, if there is any excellence and if anything worthy of praise, </a:t>
            </a:r>
            <a:r>
              <a:rPr lang="en-US" sz="2800" b="1" dirty="0"/>
              <a:t>dwell on these things</a:t>
            </a:r>
            <a:r>
              <a:rPr lang="en-US" sz="2800" dirty="0" smtClean="0"/>
              <a:t>.”</a:t>
            </a:r>
          </a:p>
          <a:p>
            <a:r>
              <a:rPr lang="en-US" dirty="0"/>
              <a:t>	</a:t>
            </a:r>
            <a:r>
              <a:rPr lang="en-US" dirty="0" smtClean="0"/>
              <a:t>		Philippians 4:8</a:t>
            </a:r>
            <a:endParaRPr lang="en-US" dirty="0"/>
          </a:p>
        </p:txBody>
      </p:sp>
    </p:spTree>
    <p:extLst>
      <p:ext uri="{BB962C8B-B14F-4D97-AF65-F5344CB8AC3E}">
        <p14:creationId xmlns:p14="http://schemas.microsoft.com/office/powerpoint/2010/main" val="4278466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 y="-27517"/>
            <a:ext cx="12191891" cy="7078022"/>
          </a:xfrm>
        </p:spPr>
      </p:pic>
    </p:spTree>
    <p:extLst>
      <p:ext uri="{BB962C8B-B14F-4D97-AF65-F5344CB8AC3E}">
        <p14:creationId xmlns:p14="http://schemas.microsoft.com/office/powerpoint/2010/main" val="51219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 y="-27517"/>
            <a:ext cx="12191891" cy="7078022"/>
          </a:xfrm>
        </p:spPr>
      </p:pic>
    </p:spTree>
    <p:extLst>
      <p:ext uri="{BB962C8B-B14F-4D97-AF65-F5344CB8AC3E}">
        <p14:creationId xmlns:p14="http://schemas.microsoft.com/office/powerpoint/2010/main" val="973784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
            <a:ext cx="12192000" cy="9144001"/>
          </a:xfrm>
          <a:prstGeom prst="rect">
            <a:avLst/>
          </a:prstGeom>
        </p:spPr>
      </p:pic>
    </p:spTree>
    <p:extLst>
      <p:ext uri="{BB962C8B-B14F-4D97-AF65-F5344CB8AC3E}">
        <p14:creationId xmlns:p14="http://schemas.microsoft.com/office/powerpoint/2010/main" val="2727497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
            <a:ext cx="12192000" cy="9144001"/>
          </a:xfrm>
          <a:prstGeom prst="rect">
            <a:avLst/>
          </a:prstGeom>
        </p:spPr>
      </p:pic>
    </p:spTree>
    <p:extLst>
      <p:ext uri="{BB962C8B-B14F-4D97-AF65-F5344CB8AC3E}">
        <p14:creationId xmlns:p14="http://schemas.microsoft.com/office/powerpoint/2010/main" val="36252554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
            <a:ext cx="12192000" cy="9144001"/>
          </a:xfrm>
          <a:prstGeom prst="rect">
            <a:avLst/>
          </a:prstGeom>
        </p:spPr>
      </p:pic>
      <p:sp>
        <p:nvSpPr>
          <p:cNvPr id="3" name="Content Placeholder 2"/>
          <p:cNvSpPr>
            <a:spLocks noGrp="1"/>
          </p:cNvSpPr>
          <p:nvPr>
            <p:ph idx="1"/>
          </p:nvPr>
        </p:nvSpPr>
        <p:spPr>
          <a:xfrm>
            <a:off x="348844" y="137027"/>
            <a:ext cx="11454140" cy="3416300"/>
          </a:xfrm>
        </p:spPr>
        <p:txBody>
          <a:bodyPr>
            <a:normAutofit/>
          </a:bodyPr>
          <a:lstStyle/>
          <a:p>
            <a:pPr marL="0" indent="0" algn="ctr">
              <a:buNone/>
            </a:pPr>
            <a:endParaRPr lang="en-US" sz="9600" dirty="0" smtClean="0">
              <a:solidFill>
                <a:schemeClr val="bg1"/>
              </a:solidFill>
            </a:endParaRPr>
          </a:p>
          <a:p>
            <a:pPr marL="0" indent="0" algn="ctr">
              <a:buNone/>
            </a:pPr>
            <a:r>
              <a:rPr lang="en-US" sz="9600" dirty="0" smtClean="0">
                <a:solidFill>
                  <a:schemeClr val="bg1"/>
                </a:solidFill>
              </a:rPr>
              <a:t>James 4:7</a:t>
            </a:r>
            <a:endParaRPr lang="en-US" sz="9600" dirty="0">
              <a:solidFill>
                <a:schemeClr val="bg1"/>
              </a:solidFill>
            </a:endParaRPr>
          </a:p>
        </p:txBody>
      </p:sp>
    </p:spTree>
    <p:extLst>
      <p:ext uri="{BB962C8B-B14F-4D97-AF65-F5344CB8AC3E}">
        <p14:creationId xmlns:p14="http://schemas.microsoft.com/office/powerpoint/2010/main" val="36669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phrase</a:t>
            </a:r>
            <a:endParaRPr lang="en-US" dirty="0"/>
          </a:p>
        </p:txBody>
      </p:sp>
      <p:sp>
        <p:nvSpPr>
          <p:cNvPr id="3" name="Content Placeholder 2"/>
          <p:cNvSpPr>
            <a:spLocks noGrp="1"/>
          </p:cNvSpPr>
          <p:nvPr>
            <p:ph idx="1"/>
          </p:nvPr>
        </p:nvSpPr>
        <p:spPr>
          <a:xfrm>
            <a:off x="1932194" y="3258820"/>
            <a:ext cx="8825659" cy="3416300"/>
          </a:xfrm>
        </p:spPr>
        <p:txBody>
          <a:bodyPr>
            <a:normAutofit/>
          </a:bodyPr>
          <a:lstStyle/>
          <a:p>
            <a:pPr marL="0" indent="0">
              <a:buNone/>
            </a:pPr>
            <a:r>
              <a:rPr lang="en-US" sz="3600" dirty="0">
                <a:solidFill>
                  <a:schemeClr val="tx1"/>
                </a:solidFill>
              </a:rPr>
              <a:t>“</a:t>
            </a:r>
            <a:r>
              <a:rPr lang="en-US" sz="3600" b="1" dirty="0">
                <a:solidFill>
                  <a:schemeClr val="tx1"/>
                </a:solidFill>
              </a:rPr>
              <a:t>Submit</a:t>
            </a:r>
            <a:r>
              <a:rPr lang="en-US" sz="3600" dirty="0">
                <a:solidFill>
                  <a:schemeClr val="tx1"/>
                </a:solidFill>
              </a:rPr>
              <a:t> therefore to God. Resist the devil and he will flee from you.”</a:t>
            </a:r>
          </a:p>
          <a:p>
            <a:pPr marL="0" indent="0">
              <a:buNone/>
            </a:pPr>
            <a:r>
              <a:rPr lang="en-US" sz="3600" dirty="0">
                <a:solidFill>
                  <a:schemeClr val="tx1"/>
                </a:solidFill>
              </a:rPr>
              <a:t>	</a:t>
            </a:r>
            <a:r>
              <a:rPr lang="en-US" sz="3600" dirty="0" smtClean="0">
                <a:solidFill>
                  <a:schemeClr val="tx1"/>
                </a:solidFill>
              </a:rPr>
              <a:t>					</a:t>
            </a:r>
            <a:r>
              <a:rPr lang="en-US" sz="3600" dirty="0">
                <a:solidFill>
                  <a:schemeClr val="tx1"/>
                </a:solidFill>
              </a:rPr>
              <a:t>	</a:t>
            </a:r>
            <a:r>
              <a:rPr lang="en-US" sz="3600" dirty="0" smtClean="0">
                <a:solidFill>
                  <a:schemeClr val="tx1"/>
                </a:solidFill>
              </a:rPr>
              <a:t>				</a:t>
            </a:r>
            <a:r>
              <a:rPr lang="en-US" sz="2800" dirty="0" smtClean="0">
                <a:solidFill>
                  <a:schemeClr val="tx1"/>
                </a:solidFill>
              </a:rPr>
              <a:t>James </a:t>
            </a:r>
            <a:r>
              <a:rPr lang="en-US" sz="2800" dirty="0">
                <a:solidFill>
                  <a:schemeClr val="tx1"/>
                </a:solidFill>
              </a:rPr>
              <a:t>4:7</a:t>
            </a:r>
          </a:p>
          <a:p>
            <a:endParaRPr lang="en-US" sz="3600" dirty="0">
              <a:solidFill>
                <a:schemeClr val="tx1"/>
              </a:solidFill>
            </a:endParaRPr>
          </a:p>
        </p:txBody>
      </p:sp>
    </p:spTree>
    <p:extLst>
      <p:ext uri="{BB962C8B-B14F-4D97-AF65-F5344CB8AC3E}">
        <p14:creationId xmlns:p14="http://schemas.microsoft.com/office/powerpoint/2010/main" val="2447059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Desperate devil</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92442" y="2450432"/>
            <a:ext cx="6200274" cy="4133516"/>
          </a:xfrm>
          <a:prstGeom prst="rect">
            <a:avLst/>
          </a:prstGeom>
        </p:spPr>
      </p:pic>
    </p:spTree>
    <p:extLst>
      <p:ext uri="{BB962C8B-B14F-4D97-AF65-F5344CB8AC3E}">
        <p14:creationId xmlns:p14="http://schemas.microsoft.com/office/powerpoint/2010/main" val="334301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Story</a:t>
            </a:r>
            <a:endParaRPr lang="en-US" dirty="0"/>
          </a:p>
        </p:txBody>
      </p:sp>
      <p:sp>
        <p:nvSpPr>
          <p:cNvPr id="4" name="TextBox 3"/>
          <p:cNvSpPr txBox="1"/>
          <p:nvPr/>
        </p:nvSpPr>
        <p:spPr>
          <a:xfrm>
            <a:off x="8229600" y="5715000"/>
            <a:ext cx="3113353" cy="461665"/>
          </a:xfrm>
          <a:prstGeom prst="rect">
            <a:avLst/>
          </a:prstGeom>
          <a:noFill/>
        </p:spPr>
        <p:txBody>
          <a:bodyPr wrap="none" rtlCol="0">
            <a:spAutoFit/>
          </a:bodyPr>
          <a:lstStyle/>
          <a:p>
            <a:r>
              <a:rPr lang="en-US" sz="2400" dirty="0" smtClean="0">
                <a:solidFill>
                  <a:schemeClr val="bg1"/>
                </a:solidFill>
              </a:rPr>
              <a:t>www.delighting.org</a:t>
            </a:r>
            <a:endParaRPr lang="en-US" sz="2400" dirty="0">
              <a:solidFill>
                <a:schemeClr val="bg1"/>
              </a:solidFill>
            </a:endParaRPr>
          </a:p>
        </p:txBody>
      </p:sp>
    </p:spTree>
    <p:extLst>
      <p:ext uri="{BB962C8B-B14F-4D97-AF65-F5344CB8AC3E}">
        <p14:creationId xmlns:p14="http://schemas.microsoft.com/office/powerpoint/2010/main" val="3159155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 y="0"/>
            <a:ext cx="12222633" cy="6858000"/>
          </a:xfrm>
        </p:spPr>
      </p:pic>
    </p:spTree>
    <p:extLst>
      <p:ext uri="{BB962C8B-B14F-4D97-AF65-F5344CB8AC3E}">
        <p14:creationId xmlns:p14="http://schemas.microsoft.com/office/powerpoint/2010/main" val="2744911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500"/>
            <a:ext cx="10442314" cy="4020324"/>
          </a:xfrm>
        </p:spPr>
        <p:txBody>
          <a:bodyPr>
            <a:normAutofit/>
          </a:bodyPr>
          <a:lstStyle/>
          <a:p>
            <a:pPr marL="0" indent="0">
              <a:spcBef>
                <a:spcPts val="0"/>
              </a:spcBef>
              <a:buNone/>
            </a:pPr>
            <a:r>
              <a:rPr lang="en-US" sz="3600" dirty="0"/>
              <a:t>“When the soul surrenders itself to Christ, a new power takes possession of the new heart. A change is wrought which man can never accomplish for himself. It is a </a:t>
            </a:r>
            <a:endParaRPr lang="en-US" sz="3600" dirty="0" smtClean="0"/>
          </a:p>
          <a:p>
            <a:pPr marL="0" indent="0">
              <a:spcBef>
                <a:spcPts val="0"/>
              </a:spcBef>
              <a:buNone/>
            </a:pPr>
            <a:r>
              <a:rPr lang="en-US" sz="3600" dirty="0" smtClean="0"/>
              <a:t>supernatural </a:t>
            </a:r>
            <a:r>
              <a:rPr lang="en-US" sz="3600" dirty="0"/>
              <a:t>work, bringing a </a:t>
            </a:r>
            <a:endParaRPr lang="en-US" sz="3600" dirty="0" smtClean="0"/>
          </a:p>
          <a:p>
            <a:pPr marL="0" indent="0">
              <a:spcBef>
                <a:spcPts val="0"/>
              </a:spcBef>
              <a:buNone/>
            </a:pPr>
            <a:r>
              <a:rPr lang="en-US" sz="3600" b="1" dirty="0" smtClean="0">
                <a:solidFill>
                  <a:srgbClr val="FFC000"/>
                </a:solidFill>
              </a:rPr>
              <a:t>supernatural </a:t>
            </a:r>
            <a:r>
              <a:rPr lang="en-US" sz="3600" b="1" dirty="0">
                <a:solidFill>
                  <a:srgbClr val="FFC000"/>
                </a:solidFill>
              </a:rPr>
              <a:t>element</a:t>
            </a:r>
            <a:r>
              <a:rPr lang="en-US" sz="3600" dirty="0"/>
              <a:t> into human </a:t>
            </a:r>
            <a:endParaRPr lang="en-US" sz="3600" dirty="0" smtClean="0"/>
          </a:p>
          <a:p>
            <a:pPr marL="0" indent="0">
              <a:spcBef>
                <a:spcPts val="0"/>
              </a:spcBef>
              <a:buNone/>
            </a:pPr>
            <a:r>
              <a:rPr lang="en-US" sz="3600" dirty="0" smtClean="0"/>
              <a:t>nature.” </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50975" y="4705814"/>
            <a:ext cx="2693062" cy="1750742"/>
          </a:xfrm>
          <a:prstGeom prst="rect">
            <a:avLst/>
          </a:prstGeom>
        </p:spPr>
      </p:pic>
      <p:sp>
        <p:nvSpPr>
          <p:cNvPr id="7" name="Title 1"/>
          <p:cNvSpPr>
            <a:spLocks noGrp="1"/>
          </p:cNvSpPr>
          <p:nvPr>
            <p:ph type="title"/>
          </p:nvPr>
        </p:nvSpPr>
        <p:spPr>
          <a:xfrm>
            <a:off x="1154954" y="973669"/>
            <a:ext cx="8825659" cy="706964"/>
          </a:xfrm>
        </p:spPr>
        <p:txBody>
          <a:bodyPr/>
          <a:lstStyle/>
          <a:p>
            <a:r>
              <a:rPr lang="en-US" dirty="0" smtClean="0"/>
              <a:t>Victory over sin!</a:t>
            </a:r>
            <a:endParaRPr lang="en-US" dirty="0"/>
          </a:p>
        </p:txBody>
      </p:sp>
    </p:spTree>
    <p:extLst>
      <p:ext uri="{BB962C8B-B14F-4D97-AF65-F5344CB8AC3E}">
        <p14:creationId xmlns:p14="http://schemas.microsoft.com/office/powerpoint/2010/main" val="353382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6742" y="2558893"/>
            <a:ext cx="8076808" cy="4890122"/>
          </a:xfrm>
        </p:spPr>
        <p:txBody>
          <a:bodyPr>
            <a:normAutofit/>
          </a:bodyPr>
          <a:lstStyle/>
          <a:p>
            <a:pPr marL="0" indent="0">
              <a:buNone/>
            </a:pPr>
            <a:r>
              <a:rPr lang="en-US" sz="3600" dirty="0" smtClean="0"/>
              <a:t>The </a:t>
            </a:r>
            <a:r>
              <a:rPr lang="en-US" sz="3600" dirty="0"/>
              <a:t>soul that is yielded to Christ becomes </a:t>
            </a:r>
            <a:r>
              <a:rPr lang="en-US" sz="3600" b="1" dirty="0">
                <a:solidFill>
                  <a:srgbClr val="FFC000"/>
                </a:solidFill>
              </a:rPr>
              <a:t>His own fortress</a:t>
            </a:r>
            <a:r>
              <a:rPr lang="en-US" sz="3600" dirty="0" smtClean="0"/>
              <a:t>, </a:t>
            </a:r>
            <a:r>
              <a:rPr lang="en-US" sz="3600" dirty="0"/>
              <a:t>which He holds in a revolted world, and He intends that no authority shall be known in it but His own. </a:t>
            </a:r>
            <a:br>
              <a:rPr lang="en-US" sz="3600" dirty="0"/>
            </a:br>
            <a:endParaRPr lang="en-US" sz="3600" dirty="0"/>
          </a:p>
          <a:p>
            <a:pPr marL="0" indent="0">
              <a:buNone/>
            </a:pP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6837" y="2642839"/>
            <a:ext cx="3447805" cy="2241396"/>
          </a:xfrm>
          <a:prstGeom prst="rect">
            <a:avLst/>
          </a:prstGeom>
        </p:spPr>
      </p:pic>
      <p:sp>
        <p:nvSpPr>
          <p:cNvPr id="6" name="Title 1"/>
          <p:cNvSpPr>
            <a:spLocks noGrp="1"/>
          </p:cNvSpPr>
          <p:nvPr>
            <p:ph type="title"/>
          </p:nvPr>
        </p:nvSpPr>
        <p:spPr>
          <a:xfrm>
            <a:off x="1154954" y="973669"/>
            <a:ext cx="8825659" cy="706964"/>
          </a:xfrm>
        </p:spPr>
        <p:txBody>
          <a:bodyPr/>
          <a:lstStyle/>
          <a:p>
            <a:r>
              <a:rPr lang="en-US" dirty="0" smtClean="0"/>
              <a:t>Victory over sin!</a:t>
            </a:r>
            <a:endParaRPr lang="en-US" dirty="0"/>
          </a:p>
        </p:txBody>
      </p:sp>
    </p:spTree>
    <p:extLst>
      <p:ext uri="{BB962C8B-B14F-4D97-AF65-F5344CB8AC3E}">
        <p14:creationId xmlns:p14="http://schemas.microsoft.com/office/powerpoint/2010/main" val="2185364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6742" y="2558893"/>
            <a:ext cx="8076808" cy="4890122"/>
          </a:xfrm>
        </p:spPr>
        <p:txBody>
          <a:bodyPr>
            <a:noAutofit/>
          </a:bodyPr>
          <a:lstStyle/>
          <a:p>
            <a:pPr marL="0" indent="0">
              <a:buNone/>
            </a:pPr>
            <a:r>
              <a:rPr lang="en-US" sz="3600" dirty="0" smtClean="0"/>
              <a:t>A </a:t>
            </a:r>
            <a:r>
              <a:rPr lang="en-US" sz="3600" dirty="0"/>
              <a:t>soul thus kept in possession by the heavenly agencies is </a:t>
            </a:r>
            <a:r>
              <a:rPr lang="en-US" sz="3600" b="1" dirty="0">
                <a:solidFill>
                  <a:srgbClr val="FFC000"/>
                </a:solidFill>
              </a:rPr>
              <a:t>impregnable to the assaults of Satan</a:t>
            </a:r>
            <a:r>
              <a:rPr lang="en-US" sz="3600" dirty="0"/>
              <a:t>. But unless we do yield ourselves to the control of Christ, we shall be dominated by the wicked one” </a:t>
            </a:r>
            <a:r>
              <a:rPr lang="en-US" sz="2400" dirty="0" smtClean="0"/>
              <a:t>Desire of Ages </a:t>
            </a:r>
            <a:r>
              <a:rPr lang="en-US" sz="2400" dirty="0"/>
              <a:t>p. </a:t>
            </a:r>
            <a:r>
              <a:rPr lang="en-US" sz="2400" dirty="0" smtClean="0"/>
              <a:t>324</a:t>
            </a:r>
            <a:endParaRPr lang="en-US" sz="2400" dirty="0"/>
          </a:p>
          <a:p>
            <a:pPr marL="0" indent="0">
              <a:buNone/>
            </a:pPr>
            <a:r>
              <a:rPr lang="en-US" sz="3600" dirty="0"/>
              <a:t/>
            </a:r>
            <a:br>
              <a:rPr lang="en-US" sz="3600" dirty="0"/>
            </a:br>
            <a:endParaRPr lang="en-US" sz="3600" dirty="0"/>
          </a:p>
          <a:p>
            <a:pPr marL="0" indent="0">
              <a:buNone/>
            </a:pP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6837" y="2642839"/>
            <a:ext cx="3447805" cy="2241396"/>
          </a:xfrm>
          <a:prstGeom prst="rect">
            <a:avLst/>
          </a:prstGeom>
        </p:spPr>
      </p:pic>
      <p:sp>
        <p:nvSpPr>
          <p:cNvPr id="6" name="Title 1"/>
          <p:cNvSpPr>
            <a:spLocks noGrp="1"/>
          </p:cNvSpPr>
          <p:nvPr>
            <p:ph type="title"/>
          </p:nvPr>
        </p:nvSpPr>
        <p:spPr>
          <a:xfrm>
            <a:off x="1154954" y="973669"/>
            <a:ext cx="8825659" cy="706964"/>
          </a:xfrm>
        </p:spPr>
        <p:txBody>
          <a:bodyPr/>
          <a:lstStyle/>
          <a:p>
            <a:r>
              <a:rPr lang="en-US" dirty="0" smtClean="0"/>
              <a:t>Victory over sin!</a:t>
            </a:r>
            <a:endParaRPr lang="en-US" dirty="0"/>
          </a:p>
        </p:txBody>
      </p:sp>
    </p:spTree>
    <p:extLst>
      <p:ext uri="{BB962C8B-B14F-4D97-AF65-F5344CB8AC3E}">
        <p14:creationId xmlns:p14="http://schemas.microsoft.com/office/powerpoint/2010/main" val="1547067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6742" y="2558893"/>
            <a:ext cx="8076808" cy="4890122"/>
          </a:xfrm>
        </p:spPr>
        <p:txBody>
          <a:bodyPr>
            <a:noAutofit/>
          </a:bodyPr>
          <a:lstStyle/>
          <a:p>
            <a:pPr marL="0" indent="0">
              <a:buNone/>
            </a:pPr>
            <a:r>
              <a:rPr lang="en-US" sz="3600" dirty="0" smtClean="0"/>
              <a:t>A </a:t>
            </a:r>
            <a:r>
              <a:rPr lang="en-US" sz="3600" dirty="0"/>
              <a:t>soul thus kept in possession by the heavenly agencies is </a:t>
            </a:r>
            <a:r>
              <a:rPr lang="en-US" sz="3600" b="1" dirty="0">
                <a:solidFill>
                  <a:srgbClr val="FFC000"/>
                </a:solidFill>
              </a:rPr>
              <a:t>impregnable to the assaults of Satan</a:t>
            </a:r>
            <a:r>
              <a:rPr lang="en-US" sz="3600" dirty="0"/>
              <a:t>. But unless we do yield ourselves to the control of Christ, we shall be dominated by the wicked one” </a:t>
            </a:r>
            <a:r>
              <a:rPr lang="en-US" sz="2400" dirty="0" smtClean="0"/>
              <a:t>Desire of Ages </a:t>
            </a:r>
            <a:r>
              <a:rPr lang="en-US" sz="2400" dirty="0"/>
              <a:t>p. </a:t>
            </a:r>
            <a:r>
              <a:rPr lang="en-US" sz="2400" dirty="0" smtClean="0"/>
              <a:t>324</a:t>
            </a:r>
            <a:endParaRPr lang="en-US" sz="2400" dirty="0"/>
          </a:p>
          <a:p>
            <a:pPr marL="0" indent="0">
              <a:buNone/>
            </a:pPr>
            <a:r>
              <a:rPr lang="en-US" sz="3600" dirty="0"/>
              <a:t/>
            </a:r>
            <a:br>
              <a:rPr lang="en-US" sz="3600" dirty="0"/>
            </a:br>
            <a:endParaRPr lang="en-US" sz="3600" dirty="0"/>
          </a:p>
          <a:p>
            <a:pPr marL="0" indent="0">
              <a:buNone/>
            </a:pP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6837" y="2642839"/>
            <a:ext cx="3447805" cy="2241396"/>
          </a:xfrm>
          <a:prstGeom prst="rect">
            <a:avLst/>
          </a:prstGeom>
        </p:spPr>
      </p:pic>
      <p:sp>
        <p:nvSpPr>
          <p:cNvPr id="6" name="Title 1"/>
          <p:cNvSpPr>
            <a:spLocks noGrp="1"/>
          </p:cNvSpPr>
          <p:nvPr>
            <p:ph type="title"/>
          </p:nvPr>
        </p:nvSpPr>
        <p:spPr>
          <a:xfrm>
            <a:off x="1154954" y="973669"/>
            <a:ext cx="8825659" cy="706964"/>
          </a:xfrm>
        </p:spPr>
        <p:txBody>
          <a:bodyPr/>
          <a:lstStyle/>
          <a:p>
            <a:r>
              <a:rPr lang="en-US" dirty="0" smtClean="0"/>
              <a:t>Victory over sin!</a:t>
            </a:r>
            <a:endParaRPr lang="en-US" dirty="0"/>
          </a:p>
        </p:txBody>
      </p:sp>
    </p:spTree>
    <p:extLst>
      <p:ext uri="{BB962C8B-B14F-4D97-AF65-F5344CB8AC3E}">
        <p14:creationId xmlns:p14="http://schemas.microsoft.com/office/powerpoint/2010/main" val="316855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6742" y="2558893"/>
            <a:ext cx="8076808" cy="4890122"/>
          </a:xfrm>
        </p:spPr>
        <p:txBody>
          <a:bodyPr>
            <a:noAutofit/>
          </a:bodyPr>
          <a:lstStyle/>
          <a:p>
            <a:pPr marL="0" indent="0">
              <a:buNone/>
            </a:pPr>
            <a:r>
              <a:rPr lang="en-US" sz="3600" dirty="0" smtClean="0"/>
              <a:t>A </a:t>
            </a:r>
            <a:r>
              <a:rPr lang="en-US" sz="3600" dirty="0"/>
              <a:t>soul thus kept in possession by the heavenly agencies is </a:t>
            </a:r>
            <a:r>
              <a:rPr lang="en-US" sz="3600" b="1" dirty="0">
                <a:solidFill>
                  <a:srgbClr val="FFC000"/>
                </a:solidFill>
              </a:rPr>
              <a:t>impregnable to the assaults of Satan</a:t>
            </a:r>
            <a:r>
              <a:rPr lang="en-US" sz="3600" dirty="0"/>
              <a:t>. But unless we do yield ourselves to the control of Christ, we shall be dominated by the wicked one” </a:t>
            </a:r>
            <a:r>
              <a:rPr lang="en-US" sz="2400" dirty="0" smtClean="0"/>
              <a:t>Desire of Ages </a:t>
            </a:r>
            <a:r>
              <a:rPr lang="en-US" sz="2400" dirty="0"/>
              <a:t>p. </a:t>
            </a:r>
            <a:r>
              <a:rPr lang="en-US" sz="2400" dirty="0" smtClean="0"/>
              <a:t>324</a:t>
            </a:r>
            <a:endParaRPr lang="en-US" sz="2400" dirty="0"/>
          </a:p>
          <a:p>
            <a:pPr marL="0" indent="0">
              <a:buNone/>
            </a:pPr>
            <a:r>
              <a:rPr lang="en-US" sz="3600" dirty="0"/>
              <a:t/>
            </a:r>
            <a:br>
              <a:rPr lang="en-US" sz="3600" dirty="0"/>
            </a:br>
            <a:endParaRPr lang="en-US" sz="3600" dirty="0"/>
          </a:p>
          <a:p>
            <a:pPr marL="0" indent="0">
              <a:buNone/>
            </a:pP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6837" y="2642839"/>
            <a:ext cx="3447805" cy="2241396"/>
          </a:xfrm>
          <a:prstGeom prst="rect">
            <a:avLst/>
          </a:prstGeom>
        </p:spPr>
      </p:pic>
      <p:sp>
        <p:nvSpPr>
          <p:cNvPr id="6" name="Title 1"/>
          <p:cNvSpPr>
            <a:spLocks noGrp="1"/>
          </p:cNvSpPr>
          <p:nvPr>
            <p:ph type="title"/>
          </p:nvPr>
        </p:nvSpPr>
        <p:spPr>
          <a:xfrm>
            <a:off x="1154954" y="973669"/>
            <a:ext cx="8825659" cy="706964"/>
          </a:xfrm>
        </p:spPr>
        <p:txBody>
          <a:bodyPr/>
          <a:lstStyle/>
          <a:p>
            <a:r>
              <a:rPr lang="en-US" dirty="0" smtClean="0"/>
              <a:t>Victory over sin!</a:t>
            </a:r>
            <a:endParaRPr lang="en-US" dirty="0"/>
          </a:p>
        </p:txBody>
      </p:sp>
    </p:spTree>
    <p:extLst>
      <p:ext uri="{BB962C8B-B14F-4D97-AF65-F5344CB8AC3E}">
        <p14:creationId xmlns:p14="http://schemas.microsoft.com/office/powerpoint/2010/main" val="1080994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 y="0"/>
            <a:ext cx="12222633" cy="6858000"/>
          </a:xfrm>
        </p:spPr>
      </p:pic>
    </p:spTree>
    <p:extLst>
      <p:ext uri="{BB962C8B-B14F-4D97-AF65-F5344CB8AC3E}">
        <p14:creationId xmlns:p14="http://schemas.microsoft.com/office/powerpoint/2010/main" val="2645157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First-class Christian Experience</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55758" y="2579329"/>
            <a:ext cx="5923547" cy="3942450"/>
          </a:xfrm>
          <a:prstGeom prst="rect">
            <a:avLst/>
          </a:prstGeom>
        </p:spPr>
      </p:pic>
    </p:spTree>
    <p:extLst>
      <p:ext uri="{BB962C8B-B14F-4D97-AF65-F5344CB8AC3E}">
        <p14:creationId xmlns:p14="http://schemas.microsoft.com/office/powerpoint/2010/main" val="4177474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1154954" y="2603500"/>
            <a:ext cx="9901666" cy="4368800"/>
          </a:xfrm>
        </p:spPr>
        <p:txBody>
          <a:bodyPr/>
          <a:lstStyle/>
          <a:p>
            <a:r>
              <a:rPr lang="en-US" sz="2800" dirty="0" smtClean="0"/>
              <a:t>Surrender is the seed of love for God.</a:t>
            </a:r>
          </a:p>
          <a:p>
            <a:r>
              <a:rPr lang="en-US" sz="2800" dirty="0" smtClean="0"/>
              <a:t>Surrender is the key to obeying God joyfully.</a:t>
            </a:r>
          </a:p>
          <a:p>
            <a:r>
              <a:rPr lang="en-US" sz="2800" dirty="0" smtClean="0"/>
              <a:t>Surrender lets Jesus justify us—all of us.</a:t>
            </a:r>
          </a:p>
          <a:p>
            <a:r>
              <a:rPr lang="en-US" sz="2800" dirty="0" smtClean="0"/>
              <a:t>Surrender makes room for the Holy Spirit to dwell IN us.</a:t>
            </a:r>
          </a:p>
          <a:p>
            <a:r>
              <a:rPr lang="en-US" sz="2800" dirty="0" smtClean="0"/>
              <a:t>Surrender is the key to the successful Christian life.</a:t>
            </a:r>
          </a:p>
          <a:p>
            <a:r>
              <a:rPr lang="en-US" sz="2800" dirty="0" smtClean="0"/>
              <a:t>Only God can do it. Only we can let Him.</a:t>
            </a:r>
          </a:p>
          <a:p>
            <a:endParaRPr lang="en-US" dirty="0"/>
          </a:p>
        </p:txBody>
      </p:sp>
    </p:spTree>
    <p:extLst>
      <p:ext uri="{BB962C8B-B14F-4D97-AF65-F5344CB8AC3E}">
        <p14:creationId xmlns:p14="http://schemas.microsoft.com/office/powerpoint/2010/main" val="574992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Defining surrender</a:t>
            </a:r>
            <a:endParaRPr lang="en-US" dirty="0"/>
          </a:p>
        </p:txBody>
      </p:sp>
      <p:sp>
        <p:nvSpPr>
          <p:cNvPr id="3" name="Content Placeholder 2"/>
          <p:cNvSpPr>
            <a:spLocks noGrp="1"/>
          </p:cNvSpPr>
          <p:nvPr>
            <p:ph idx="1"/>
          </p:nvPr>
        </p:nvSpPr>
        <p:spPr>
          <a:xfrm>
            <a:off x="857774" y="2367280"/>
            <a:ext cx="10549366" cy="4368800"/>
          </a:xfrm>
        </p:spPr>
        <p:txBody>
          <a:bodyPr>
            <a:normAutofit/>
          </a:bodyPr>
          <a:lstStyle/>
          <a:p>
            <a:pPr marL="0" indent="0">
              <a:buNone/>
            </a:pPr>
            <a:r>
              <a:rPr lang="en-US" sz="2800" dirty="0" smtClean="0"/>
              <a:t>Surrender is:</a:t>
            </a:r>
          </a:p>
          <a:p>
            <a:pPr lvl="1"/>
            <a:r>
              <a:rPr lang="en-US" sz="2600" dirty="0" smtClean="0"/>
              <a:t>drowning in the will of the Almighty.</a:t>
            </a:r>
          </a:p>
          <a:p>
            <a:pPr lvl="1"/>
            <a:r>
              <a:rPr lang="en-US" sz="2600" dirty="0" smtClean="0"/>
              <a:t>getting out of God’s way so that He can be Almighty God in me.</a:t>
            </a:r>
          </a:p>
          <a:p>
            <a:pPr lvl="1"/>
            <a:r>
              <a:rPr lang="en-US" sz="2600" dirty="0" smtClean="0"/>
              <a:t>a Spirit-inspired, Spirit-enabled, settled commitment to give God every choice, in every area of my life, all the time.</a:t>
            </a:r>
          </a:p>
          <a:p>
            <a:pPr lvl="1"/>
            <a:r>
              <a:rPr lang="en-US" sz="2600" dirty="0" smtClean="0"/>
              <a:t>both an event and a process.</a:t>
            </a:r>
          </a:p>
          <a:p>
            <a:pPr lvl="1"/>
            <a:r>
              <a:rPr lang="en-US" sz="2600" dirty="0" smtClean="0"/>
              <a:t>all-or-nothing and all-at-once.</a:t>
            </a:r>
            <a:endParaRPr lang="en-US" sz="2600" dirty="0"/>
          </a:p>
        </p:txBody>
      </p:sp>
    </p:spTree>
    <p:extLst>
      <p:ext uri="{BB962C8B-B14F-4D97-AF65-F5344CB8AC3E}">
        <p14:creationId xmlns:p14="http://schemas.microsoft.com/office/powerpoint/2010/main" val="218049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Story</a:t>
            </a:r>
            <a:endParaRPr lang="en-US" dirty="0"/>
          </a:p>
        </p:txBody>
      </p:sp>
      <p:sp>
        <p:nvSpPr>
          <p:cNvPr id="4" name="TextBox 3"/>
          <p:cNvSpPr txBox="1"/>
          <p:nvPr/>
        </p:nvSpPr>
        <p:spPr>
          <a:xfrm>
            <a:off x="8229600" y="5715000"/>
            <a:ext cx="3113353" cy="461665"/>
          </a:xfrm>
          <a:prstGeom prst="rect">
            <a:avLst/>
          </a:prstGeom>
          <a:noFill/>
        </p:spPr>
        <p:txBody>
          <a:bodyPr wrap="none" rtlCol="0">
            <a:spAutoFit/>
          </a:bodyPr>
          <a:lstStyle/>
          <a:p>
            <a:r>
              <a:rPr lang="en-US" sz="2400" dirty="0" smtClean="0">
                <a:solidFill>
                  <a:schemeClr val="bg1"/>
                </a:solidFill>
              </a:rPr>
              <a:t>www.delighting.org</a:t>
            </a:r>
            <a:endParaRPr lang="en-US" sz="2400" dirty="0">
              <a:solidFill>
                <a:schemeClr val="bg1"/>
              </a:solidFill>
            </a:endParaRPr>
          </a:p>
        </p:txBody>
      </p:sp>
    </p:spTree>
    <p:extLst>
      <p:ext uri="{BB962C8B-B14F-4D97-AF65-F5344CB8AC3E}">
        <p14:creationId xmlns:p14="http://schemas.microsoft.com/office/powerpoint/2010/main" val="933451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the Poor Man – A Parable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846459" y="2706370"/>
            <a:ext cx="8783441" cy="5844126"/>
          </a:xfrm>
        </p:spPr>
      </p:pic>
    </p:spTree>
    <p:extLst>
      <p:ext uri="{BB962C8B-B14F-4D97-AF65-F5344CB8AC3E}">
        <p14:creationId xmlns:p14="http://schemas.microsoft.com/office/powerpoint/2010/main" val="2010689386"/>
      </p:ext>
    </p:extLst>
  </p:cSld>
  <p:clrMapOvr>
    <a:masterClrMapping/>
  </p:clrMapOvr>
  <mc:AlternateContent xmlns:mc="http://schemas.openxmlformats.org/markup-compatibility/2006" xmlns:p14="http://schemas.microsoft.com/office/powerpoint/2010/main">
    <mc:Choice Requires="p14">
      <p:transition spd="slow" p14:dur="2000" advTm="371609"/>
    </mc:Choice>
    <mc:Fallback xmlns="">
      <p:transition spd="slow" advTm="37160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Kid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49842" y="2064418"/>
            <a:ext cx="4599693" cy="4288255"/>
          </a:xfrm>
          <a:prstGeom prst="rect">
            <a:avLst/>
          </a:prstGeom>
        </p:spPr>
      </p:pic>
    </p:spTree>
    <p:extLst>
      <p:ext uri="{BB962C8B-B14F-4D97-AF65-F5344CB8AC3E}">
        <p14:creationId xmlns:p14="http://schemas.microsoft.com/office/powerpoint/2010/main" val="3645692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“Good” Kid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49842" y="2064418"/>
            <a:ext cx="4599693" cy="4288255"/>
          </a:xfrm>
          <a:prstGeom prst="rect">
            <a:avLst/>
          </a:prstGeom>
        </p:spPr>
      </p:pic>
    </p:spTree>
    <p:extLst>
      <p:ext uri="{BB962C8B-B14F-4D97-AF65-F5344CB8AC3E}">
        <p14:creationId xmlns:p14="http://schemas.microsoft.com/office/powerpoint/2010/main" val="479799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MyStory">
      <a:dk1>
        <a:sysClr val="windowText" lastClr="000000"/>
      </a:dk1>
      <a:lt1>
        <a:sysClr val="window" lastClr="FFFFFF"/>
      </a:lt1>
      <a:dk2>
        <a:srgbClr val="580A09"/>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6171</TotalTime>
  <Words>1392</Words>
  <Application>Microsoft Office PowerPoint</Application>
  <PresentationFormat>Widescreen</PresentationFormat>
  <Paragraphs>258</Paragraphs>
  <Slides>37</Slides>
  <Notes>37</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3</vt:lpstr>
      <vt:lpstr>Ion Boardroom</vt:lpstr>
      <vt:lpstr>PowerPoint Presentation</vt:lpstr>
      <vt:lpstr>My Story</vt:lpstr>
      <vt:lpstr>My Story</vt:lpstr>
      <vt:lpstr>Review</vt:lpstr>
      <vt:lpstr>Review – Defining surrender</vt:lpstr>
      <vt:lpstr>My Story</vt:lpstr>
      <vt:lpstr>Rich, the Poor Man – A Parable</vt:lpstr>
      <vt:lpstr>The “Good” Kid</vt:lpstr>
      <vt:lpstr>The “Good” Kid</vt:lpstr>
      <vt:lpstr>The “Bad” Kid</vt:lpstr>
      <vt:lpstr>The “Bad” Kid</vt:lpstr>
      <vt:lpstr>The “Bad” Kid</vt:lpstr>
      <vt:lpstr>PowerPoint Presentation</vt:lpstr>
      <vt:lpstr>PowerPoint Presentation</vt:lpstr>
      <vt:lpstr>PowerPoint Presentation</vt:lpstr>
      <vt:lpstr>I find the key</vt:lpstr>
      <vt:lpstr>PowerPoint Presentation</vt:lpstr>
      <vt:lpstr>PowerPoint Presentation</vt:lpstr>
      <vt:lpstr>Misunderstanding conversion</vt:lpstr>
      <vt:lpstr>Counting the costs</vt:lpstr>
      <vt:lpstr>Counting the costs</vt:lpstr>
      <vt:lpstr>Counting the costs</vt:lpstr>
      <vt:lpstr>PowerPoint Presentation</vt:lpstr>
      <vt:lpstr>PowerPoint Presentation</vt:lpstr>
      <vt:lpstr>PowerPoint Presentation</vt:lpstr>
      <vt:lpstr>PowerPoint Presentation</vt:lpstr>
      <vt:lpstr>PowerPoint Presentation</vt:lpstr>
      <vt:lpstr>Key phrase</vt:lpstr>
      <vt:lpstr>Desperate devil</vt:lpstr>
      <vt:lpstr>PowerPoint Presentation</vt:lpstr>
      <vt:lpstr>Victory over sin!</vt:lpstr>
      <vt:lpstr>Victory over sin!</vt:lpstr>
      <vt:lpstr>Victory over sin!</vt:lpstr>
      <vt:lpstr>Victory over sin!</vt:lpstr>
      <vt:lpstr>Victory over sin!</vt:lpstr>
      <vt:lpstr>PowerPoint Presentation</vt:lpstr>
      <vt:lpstr>First-class Christian Experience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Dant</dc:creator>
  <cp:lastModifiedBy>Mike Dant</cp:lastModifiedBy>
  <cp:revision>84</cp:revision>
  <dcterms:created xsi:type="dcterms:W3CDTF">2015-06-03T13:36:59Z</dcterms:created>
  <dcterms:modified xsi:type="dcterms:W3CDTF">2017-07-01T00:38:56Z</dcterms:modified>
</cp:coreProperties>
</file>