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748" r:id="rId4"/>
  </p:sldMasterIdLst>
  <p:notesMasterIdLst>
    <p:notesMasterId r:id="rId63"/>
  </p:notesMasterIdLst>
  <p:sldIdLst>
    <p:sldId id="432" r:id="rId5"/>
    <p:sldId id="269" r:id="rId6"/>
    <p:sldId id="456" r:id="rId7"/>
    <p:sldId id="350" r:id="rId8"/>
    <p:sldId id="351" r:id="rId9"/>
    <p:sldId id="352" r:id="rId10"/>
    <p:sldId id="431" r:id="rId11"/>
    <p:sldId id="385" r:id="rId12"/>
    <p:sldId id="386" r:id="rId13"/>
    <p:sldId id="387" r:id="rId14"/>
    <p:sldId id="388" r:id="rId15"/>
    <p:sldId id="450" r:id="rId16"/>
    <p:sldId id="389" r:id="rId17"/>
    <p:sldId id="391" r:id="rId18"/>
    <p:sldId id="433" r:id="rId19"/>
    <p:sldId id="429" r:id="rId20"/>
    <p:sldId id="455" r:id="rId21"/>
    <p:sldId id="434" r:id="rId22"/>
    <p:sldId id="392" r:id="rId23"/>
    <p:sldId id="393" r:id="rId24"/>
    <p:sldId id="394" r:id="rId25"/>
    <p:sldId id="396" r:id="rId26"/>
    <p:sldId id="415" r:id="rId27"/>
    <p:sldId id="416" r:id="rId28"/>
    <p:sldId id="417" r:id="rId29"/>
    <p:sldId id="418" r:id="rId30"/>
    <p:sldId id="419" r:id="rId31"/>
    <p:sldId id="420" r:id="rId32"/>
    <p:sldId id="395" r:id="rId33"/>
    <p:sldId id="435" r:id="rId34"/>
    <p:sldId id="436" r:id="rId35"/>
    <p:sldId id="397" r:id="rId36"/>
    <p:sldId id="421" r:id="rId37"/>
    <p:sldId id="452" r:id="rId38"/>
    <p:sldId id="398" r:id="rId39"/>
    <p:sldId id="399" r:id="rId40"/>
    <p:sldId id="422" r:id="rId41"/>
    <p:sldId id="423" r:id="rId42"/>
    <p:sldId id="424" r:id="rId43"/>
    <p:sldId id="425" r:id="rId44"/>
    <p:sldId id="426" r:id="rId45"/>
    <p:sldId id="427" r:id="rId46"/>
    <p:sldId id="428" r:id="rId47"/>
    <p:sldId id="445" r:id="rId48"/>
    <p:sldId id="439" r:id="rId49"/>
    <p:sldId id="438" r:id="rId50"/>
    <p:sldId id="440" r:id="rId51"/>
    <p:sldId id="444" r:id="rId52"/>
    <p:sldId id="441" r:id="rId53"/>
    <p:sldId id="442" r:id="rId54"/>
    <p:sldId id="446" r:id="rId55"/>
    <p:sldId id="447" r:id="rId56"/>
    <p:sldId id="443" r:id="rId57"/>
    <p:sldId id="448" r:id="rId58"/>
    <p:sldId id="413" r:id="rId59"/>
    <p:sldId id="449" r:id="rId60"/>
    <p:sldId id="454" r:id="rId61"/>
    <p:sldId id="45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h9ztSWKdJjTf3XMrCEOTw==" hashData="2/qvBrkYliRPGSFFC//0w0XM7rJmyYlQqq0o93PmcBxtzr7Md1GQfw9mq4lbNL6UnCEzFtpaXHJdIkbIDYR4B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DFFF"/>
    <a:srgbClr val="53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65495" autoAdjust="0"/>
  </p:normalViewPr>
  <p:slideViewPr>
    <p:cSldViewPr>
      <p:cViewPr varScale="1">
        <p:scale>
          <a:sx n="50" d="100"/>
          <a:sy n="50" d="100"/>
        </p:scale>
        <p:origin x="1048" y="21"/>
      </p:cViewPr>
      <p:guideLst>
        <p:guide orient="horz" pos="2160"/>
        <p:guide pos="3840"/>
      </p:guideLst>
    </p:cSldViewPr>
  </p:slideViewPr>
  <p:notesTextViewPr>
    <p:cViewPr>
      <p:scale>
        <a:sx n="300" d="100"/>
        <a:sy n="300" d="100"/>
      </p:scale>
      <p:origin x="0" y="0"/>
    </p:cViewPr>
  </p:notesTextViewPr>
  <p:notesViewPr>
    <p:cSldViewPr>
      <p:cViewPr varScale="1">
        <p:scale>
          <a:sx n="59" d="100"/>
          <a:sy n="59" d="100"/>
        </p:scale>
        <p:origin x="-25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069BD5-665F-4DD3-95C2-570E5AE69A59}" type="datetimeFigureOut">
              <a:rPr lang="en-US" smtClean="0"/>
              <a:t>10/17/2016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FF443-48A1-445F-9E75-FCB18743A409}" type="slidenum">
              <a:rPr lang="en-US" smtClean="0"/>
              <a:t>‹#›</a:t>
            </a:fld>
            <a:endParaRPr lang="en-US"/>
          </a:p>
        </p:txBody>
      </p:sp>
    </p:spTree>
    <p:extLst>
      <p:ext uri="{BB962C8B-B14F-4D97-AF65-F5344CB8AC3E}">
        <p14:creationId xmlns:p14="http://schemas.microsoft.com/office/powerpoint/2010/main" val="325173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11111111111111111111111111111111</a:t>
            </a:r>
          </a:p>
          <a:p>
            <a:endParaRPr lang="en-US" dirty="0" smtClean="0"/>
          </a:p>
          <a:p>
            <a:r>
              <a:rPr lang="en-US" dirty="0" smtClean="0"/>
              <a:t>22222222222222222222222222222222</a:t>
            </a:r>
          </a:p>
          <a:p>
            <a:endParaRPr lang="en-US" dirty="0" smtClean="0"/>
          </a:p>
          <a:p>
            <a:r>
              <a:rPr lang="en-US" dirty="0" smtClean="0"/>
              <a:t>33333333333333333333333333333333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604481-22BE-4E33-B5C0-0103790E285C}" type="slidenum">
              <a:rPr lang="en-US" smtClean="0"/>
              <a:t>1</a:t>
            </a:fld>
            <a:endParaRPr lang="en-US"/>
          </a:p>
        </p:txBody>
      </p:sp>
    </p:spTree>
    <p:extLst>
      <p:ext uri="{BB962C8B-B14F-4D97-AF65-F5344CB8AC3E}">
        <p14:creationId xmlns:p14="http://schemas.microsoft.com/office/powerpoint/2010/main" val="732143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Paul calls this sinful nature “flesh” and proclaims [click]</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10</a:t>
            </a:fld>
            <a:endParaRPr lang="en-US"/>
          </a:p>
        </p:txBody>
      </p:sp>
    </p:spTree>
    <p:extLst>
      <p:ext uri="{BB962C8B-B14F-4D97-AF65-F5344CB8AC3E}">
        <p14:creationId xmlns:p14="http://schemas.microsoft.com/office/powerpoint/2010/main" val="47108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Adam sinned-bent</a:t>
            </a:r>
            <a:r>
              <a:rPr lang="en-US" baseline="0" dirty="0" smtClean="0"/>
              <a:t> &amp; broken</a:t>
            </a:r>
          </a:p>
          <a:p>
            <a:endParaRPr lang="en-US" dirty="0" smtClean="0"/>
          </a:p>
          <a:p>
            <a:r>
              <a:rPr lang="en-US" dirty="0" smtClean="0"/>
              <a:t>We have become like Adam</a:t>
            </a:r>
          </a:p>
          <a:p>
            <a:endParaRPr lang="en-US" dirty="0" smtClean="0"/>
          </a:p>
          <a:p>
            <a:r>
              <a:rPr lang="en-US" dirty="0" smtClean="0"/>
              <a:t>Ellen White</a:t>
            </a:r>
            <a:r>
              <a:rPr lang="en-US" baseline="0" dirty="0" smtClean="0"/>
              <a:t> [click – read]</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Stay enemies until we reconcile [next slide]</a:t>
            </a:r>
          </a:p>
          <a:p>
            <a:endParaRPr lang="en-US" baseline="0" dirty="0" smtClean="0"/>
          </a:p>
          <a:p>
            <a:endParaRPr lang="en-US" baseline="0" dirty="0" smtClean="0"/>
          </a:p>
          <a:p>
            <a:r>
              <a:rPr lang="en-US" baseline="0" dirty="0" smtClean="0"/>
              <a:t>--------------------------</a:t>
            </a:r>
          </a:p>
          <a:p>
            <a:endParaRPr lang="en-US" baseline="0" dirty="0" smtClean="0"/>
          </a:p>
          <a:p>
            <a:r>
              <a:rPr lang="en-US" sz="1200" kern="1200" dirty="0" smtClean="0">
                <a:solidFill>
                  <a:schemeClr val="tx1"/>
                </a:solidFill>
                <a:effectLst/>
                <a:latin typeface="+mn-lt"/>
                <a:ea typeface="+mn-ea"/>
                <a:cs typeface="+mn-cs"/>
              </a:rPr>
              <a:t>You and I are born with Adam’s sinful nature, “in harmony with the first great apostate and at war with God.”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we stay His enemy until we choose to be reconciled. [continued on next slide]</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11</a:t>
            </a:fld>
            <a:endParaRPr lang="en-US"/>
          </a:p>
        </p:txBody>
      </p:sp>
    </p:spTree>
    <p:extLst>
      <p:ext uri="{BB962C8B-B14F-4D97-AF65-F5344CB8AC3E}">
        <p14:creationId xmlns:p14="http://schemas.microsoft.com/office/powerpoint/2010/main" val="2285985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Cause of winter</a:t>
            </a:r>
          </a:p>
          <a:p>
            <a:endParaRPr lang="en-US" dirty="0" smtClean="0"/>
          </a:p>
          <a:p>
            <a:r>
              <a:rPr lang="en-US" dirty="0" smtClean="0"/>
              <a:t>Sinful nature – tilted away</a:t>
            </a:r>
          </a:p>
          <a:p>
            <a:endParaRPr lang="en-US" dirty="0" smtClean="0"/>
          </a:p>
          <a:p>
            <a:r>
              <a:rPr lang="en-US" dirty="0" smtClean="0"/>
              <a:t>Unlike the earth,</a:t>
            </a:r>
            <a:r>
              <a:rPr lang="en-US" baseline="0" dirty="0" smtClean="0"/>
              <a:t> we can choose tilt</a:t>
            </a:r>
          </a:p>
          <a:p>
            <a:endParaRPr lang="en-US" baseline="0" dirty="0" smtClean="0"/>
          </a:p>
          <a:p>
            <a:r>
              <a:rPr lang="en-US" baseline="0" dirty="0" smtClean="0"/>
              <a:t>Lukewarm – not tilted away, but</a:t>
            </a:r>
            <a:endParaRPr lang="en-US" dirty="0" smtClean="0"/>
          </a:p>
          <a:p>
            <a:endParaRPr lang="en-US" dirty="0" smtClean="0"/>
          </a:p>
          <a:p>
            <a:endParaRPr lang="en-US" dirty="0" smtClean="0"/>
          </a:p>
          <a:p>
            <a:endParaRPr lang="en-US" dirty="0" smtClean="0"/>
          </a:p>
          <a:p>
            <a:endParaRPr lang="en-US" dirty="0" smtClean="0"/>
          </a:p>
          <a:p>
            <a:r>
              <a:rPr lang="en-US" dirty="0" smtClean="0"/>
              <a:t>Google images: https://en.wikipedia.org/wiki/Earth%27s_orbit</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12</a:t>
            </a:fld>
            <a:endParaRPr lang="en-US"/>
          </a:p>
        </p:txBody>
      </p:sp>
    </p:spTree>
    <p:extLst>
      <p:ext uri="{BB962C8B-B14F-4D97-AF65-F5344CB8AC3E}">
        <p14:creationId xmlns:p14="http://schemas.microsoft.com/office/powerpoint/2010/main" val="162882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[read]</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13</a:t>
            </a:fld>
            <a:endParaRPr lang="en-US"/>
          </a:p>
        </p:txBody>
      </p:sp>
    </p:spTree>
    <p:extLst>
      <p:ext uri="{BB962C8B-B14F-4D97-AF65-F5344CB8AC3E}">
        <p14:creationId xmlns:p14="http://schemas.microsoft.com/office/powerpoint/2010/main" val="287495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are natural enemies to God</a:t>
            </a:r>
          </a:p>
          <a:p>
            <a:endParaRPr lang="en-US" baseline="0" dirty="0" smtClean="0"/>
          </a:p>
          <a:p>
            <a:r>
              <a:rPr lang="en-US" baseline="0" dirty="0" smtClean="0"/>
              <a:t>But what is God’s battle?  </a:t>
            </a:r>
          </a:p>
          <a:p>
            <a:endParaRPr lang="en-US" baseline="0" dirty="0" smtClean="0"/>
          </a:p>
          <a:p>
            <a:r>
              <a:rPr lang="en-US" baseline="0" dirty="0" smtClean="0"/>
              <a:t>To bless us [click - read] [continued]</a:t>
            </a:r>
          </a:p>
          <a:p>
            <a:endParaRPr lang="en-US" baseline="0" dirty="0" smtClean="0"/>
          </a:p>
          <a:p>
            <a:r>
              <a:rPr lang="en-US" baseline="0" dirty="0" smtClean="0"/>
              <a:t>------------------------------</a:t>
            </a:r>
          </a:p>
          <a:p>
            <a:endParaRPr lang="en-US" baseline="0" dirty="0" smtClean="0"/>
          </a:p>
          <a:p>
            <a:endParaRPr lang="en-US" baseline="0" dirty="0" smtClean="0"/>
          </a:p>
          <a:p>
            <a:r>
              <a:rPr lang="en-US" sz="1200" kern="1200" dirty="0" smtClean="0">
                <a:solidFill>
                  <a:schemeClr val="tx1"/>
                </a:solidFill>
                <a:effectLst/>
                <a:latin typeface="+mn-lt"/>
                <a:ea typeface="+mn-ea"/>
                <a:cs typeface="+mn-cs"/>
              </a:rPr>
              <a:t>God’s battle with mankind is to bless us. Isaiah proclaims, [click]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by nature, we are unwilling to be blessed. Before Adam sinned mankind was aligned with God and at enmity with the devil; we naturally leaned toward God’s blessings. But after the fall, our nature became broken and twisted; we came into “harmony” with the devil and we naturally lean away from God’s goodness.</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14</a:t>
            </a:fld>
            <a:endParaRPr lang="en-US"/>
          </a:p>
        </p:txBody>
      </p:sp>
    </p:spTree>
    <p:extLst>
      <p:ext uri="{BB962C8B-B14F-4D97-AF65-F5344CB8AC3E}">
        <p14:creationId xmlns:p14="http://schemas.microsoft.com/office/powerpoint/2010/main" val="2011198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Can’t you just see a God…</a:t>
            </a:r>
          </a:p>
          <a:p>
            <a:endParaRPr lang="en-US" baseline="0" dirty="0" smtClean="0"/>
          </a:p>
          <a:p>
            <a:r>
              <a:rPr lang="en-US" baseline="0" dirty="0" smtClean="0"/>
              <a:t>[continued]</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a:t>
            </a:r>
          </a:p>
          <a:p>
            <a:endParaRPr lang="en-US" baseline="0" dirty="0" smtClean="0"/>
          </a:p>
          <a:p>
            <a:endParaRPr lang="en-US" baseline="0" dirty="0" smtClean="0"/>
          </a:p>
          <a:p>
            <a:r>
              <a:rPr lang="en-US" sz="1200" kern="1200" dirty="0" smtClean="0">
                <a:solidFill>
                  <a:schemeClr val="tx1"/>
                </a:solidFill>
                <a:effectLst/>
                <a:latin typeface="+mn-lt"/>
                <a:ea typeface="+mn-ea"/>
                <a:cs typeface="+mn-cs"/>
              </a:rPr>
              <a:t>God’s battle with mankind is to bless us. Isaiah proclaims, [click]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by nature, we are unwilling to be blessed. Before Adam sinned mankind was aligned with God and at enmity with the devil; we naturally leaned toward God’s blessings. But after the fall, our nature became broken and twisted; we came into “harmony” with the devil and we naturally lean away from God’s goodness.</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15</a:t>
            </a:fld>
            <a:endParaRPr lang="en-US"/>
          </a:p>
        </p:txBody>
      </p:sp>
    </p:spTree>
    <p:extLst>
      <p:ext uri="{BB962C8B-B14F-4D97-AF65-F5344CB8AC3E}">
        <p14:creationId xmlns:p14="http://schemas.microsoft.com/office/powerpoint/2010/main" val="3380553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are our own worst enemies</a:t>
            </a:r>
          </a:p>
          <a:p>
            <a:r>
              <a:rPr lang="en-US" dirty="0" smtClean="0"/>
              <a:t>    Showers of blessings</a:t>
            </a:r>
          </a:p>
          <a:p>
            <a:r>
              <a:rPr lang="en-US" dirty="0" smtClean="0"/>
              <a:t>We fight God</a:t>
            </a:r>
          </a:p>
          <a:p>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sz="1200" kern="1200" dirty="0" smtClean="0">
                <a:solidFill>
                  <a:schemeClr val="tx1"/>
                </a:solidFill>
                <a:effectLst/>
                <a:latin typeface="+mn-lt"/>
                <a:ea typeface="+mn-ea"/>
                <a:cs typeface="+mn-cs"/>
              </a:rPr>
              <a:t>The bad news is that as enemies of God, we are in one way more powerful than the devil. God can easily vanquish the devil but He cannot conquer us against our will. That is because the Lord has given us the power of choice. He has taken that power away from Himself and has lovingly bestowed it upon us. Because of this transfer of power, God cannot (will not, if you prefer) bend us to His will. He cannot force His goodness upon us.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weakest human being can stop the Almighty God in His tracks in His battle to bless us. We are by nature at war with God—and we win—at least in terms of our own lives. The only way that God can conquer us is if we choose to be conquered—to surrender.</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16</a:t>
            </a:fld>
            <a:endParaRPr lang="en-US"/>
          </a:p>
        </p:txBody>
      </p:sp>
    </p:spTree>
    <p:extLst>
      <p:ext uri="{BB962C8B-B14F-4D97-AF65-F5344CB8AC3E}">
        <p14:creationId xmlns:p14="http://schemas.microsoft.com/office/powerpoint/2010/main" val="164762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and I are like a p</a:t>
            </a:r>
            <a:r>
              <a:rPr lang="en-US" baseline="0" dirty="0" smtClean="0"/>
              <a:t>aintbrush in the hand of the </a:t>
            </a:r>
            <a:r>
              <a:rPr lang="en-US" dirty="0" smtClean="0"/>
              <a:t>Master painter—that has a mind of its</a:t>
            </a:r>
            <a:r>
              <a:rPr lang="en-US" baseline="0" dirty="0" smtClean="0"/>
              <a:t> own</a:t>
            </a:r>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17</a:t>
            </a:fld>
            <a:endParaRPr lang="en-US"/>
          </a:p>
        </p:txBody>
      </p:sp>
    </p:spTree>
    <p:extLst>
      <p:ext uri="{BB962C8B-B14F-4D97-AF65-F5344CB8AC3E}">
        <p14:creationId xmlns:p14="http://schemas.microsoft.com/office/powerpoint/2010/main" val="831407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Do we really fight God’s blessings?</a:t>
            </a:r>
          </a:p>
          <a:p>
            <a:endParaRPr lang="en-US" dirty="0" smtClean="0"/>
          </a:p>
          <a:p>
            <a:r>
              <a:rPr lang="en-US" dirty="0" smtClean="0"/>
              <a:t>That doesn’t make sense?</a:t>
            </a:r>
          </a:p>
          <a:p>
            <a:endParaRPr lang="en-US" dirty="0" smtClean="0"/>
          </a:p>
          <a:p>
            <a:r>
              <a:rPr lang="en-US" dirty="0" smtClean="0"/>
              <a:t>Yes,</a:t>
            </a:r>
            <a:r>
              <a:rPr lang="en-US" baseline="0" dirty="0" smtClean="0"/>
              <a:t> we do, for two reasons [2 clicks]</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18</a:t>
            </a:fld>
            <a:endParaRPr lang="en-US"/>
          </a:p>
        </p:txBody>
      </p:sp>
    </p:spTree>
    <p:extLst>
      <p:ext uri="{BB962C8B-B14F-4D97-AF65-F5344CB8AC3E}">
        <p14:creationId xmlns:p14="http://schemas.microsoft.com/office/powerpoint/2010/main" val="2956467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Unwilling to be blessed-want vs willing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[click]McDonalds, weight, energy, cholesterol, blood sugar, blood pressure?”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Perhaps an illustration would be helpful in understanding this natural unwillingness to accept God’s blessings. We may WANT His goodness but at the same time be UNWILLING to receive 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Health survey illustration</a:t>
            </a: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19</a:t>
            </a:fld>
            <a:endParaRPr lang="en-US"/>
          </a:p>
        </p:txBody>
      </p:sp>
    </p:spTree>
    <p:extLst>
      <p:ext uri="{BB962C8B-B14F-4D97-AF65-F5344CB8AC3E}">
        <p14:creationId xmlns:p14="http://schemas.microsoft.com/office/powerpoint/2010/main" val="174988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Copyright ©2016, Michael Dant, All Rights</a:t>
            </a:r>
            <a:r>
              <a:rPr lang="en-US" sz="1200" kern="1200" baseline="0" smtClean="0">
                <a:solidFill>
                  <a:schemeClr val="tx1"/>
                </a:solidFill>
                <a:effectLst/>
                <a:latin typeface="+mn-lt"/>
                <a:ea typeface="+mn-ea"/>
                <a:cs typeface="+mn-cs"/>
              </a:rPr>
              <a:t> Reserved</a:t>
            </a:r>
            <a:endParaRPr lang="en-US" sz="1200" kern="120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a:t>
            </a:fld>
            <a:endParaRPr lang="en-US"/>
          </a:p>
        </p:txBody>
      </p:sp>
    </p:spTree>
    <p:extLst>
      <p:ext uri="{BB962C8B-B14F-4D97-AF65-F5344CB8AC3E}">
        <p14:creationId xmlns:p14="http://schemas.microsoft.com/office/powerpoint/2010/main" val="1918451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Want to be</a:t>
            </a:r>
            <a:r>
              <a:rPr lang="en-US" sz="1200" kern="1200" baseline="0" dirty="0" smtClean="0">
                <a:solidFill>
                  <a:schemeClr val="tx1"/>
                </a:solidFill>
                <a:effectLst/>
                <a:latin typeface="+mn-lt"/>
                <a:ea typeface="+mn-ea"/>
                <a:cs typeface="+mn-cs"/>
              </a:rPr>
              <a:t> blessed,</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but not willing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Energy – exercise</a:t>
            </a:r>
          </a:p>
          <a:p>
            <a:r>
              <a:rPr lang="en-US" sz="1200" kern="1200" baseline="0" dirty="0" smtClean="0">
                <a:solidFill>
                  <a:schemeClr val="tx1"/>
                </a:solidFill>
                <a:effectLst/>
                <a:latin typeface="+mn-lt"/>
                <a:ea typeface="+mn-ea"/>
                <a:cs typeface="+mn-cs"/>
              </a:rPr>
              <a:t>   Healthy friendships – gossip</a:t>
            </a:r>
          </a:p>
          <a:p>
            <a:r>
              <a:rPr lang="en-US" sz="1200" kern="1200" baseline="0" dirty="0" smtClean="0">
                <a:solidFill>
                  <a:schemeClr val="tx1"/>
                </a:solidFill>
                <a:effectLst/>
                <a:latin typeface="+mn-lt"/>
                <a:ea typeface="+mn-ea"/>
                <a:cs typeface="+mn-cs"/>
              </a:rPr>
              <a:t>   out of debt – resist buying</a:t>
            </a:r>
          </a:p>
          <a:p>
            <a:r>
              <a:rPr lang="en-US" sz="1200" kern="1200" baseline="0" dirty="0" smtClean="0">
                <a:solidFill>
                  <a:schemeClr val="tx1"/>
                </a:solidFill>
                <a:effectLst/>
                <a:latin typeface="+mn-lt"/>
                <a:ea typeface="+mn-ea"/>
                <a:cs typeface="+mn-cs"/>
              </a:rPr>
              <a:t>A thousand different ways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is a man who truly desires to be blessed with good health, but despite that desire, is unwilling to pay the cost of good health. He wants the benefits of health, but his sinful nature craves the unhealthy food.</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we give this poor guy a hard time because of his lack of self-control, we should remember that we, too, can easily do the same thing—in some area of our life. It is our nature to do so. We may, for example, desire energy and fit bodies, but be unwilling to “feel the burn” of exercise in order to achieve it. We may desire good relationships with those around us, but be unwilling to forgo the pleasure of juicy gossip. We may long to be out of debt but be unwilling to curb our spending. In a multitude of ways we may desire God’s blessings but still be unwilling to deny our natural desires, cravings, aspirations, values, and pleasures in order to receive them.</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20</a:t>
            </a:fld>
            <a:endParaRPr lang="en-US"/>
          </a:p>
        </p:txBody>
      </p:sp>
    </p:spTree>
    <p:extLst>
      <p:ext uri="{BB962C8B-B14F-4D97-AF65-F5344CB8AC3E}">
        <p14:creationId xmlns:p14="http://schemas.microsoft.com/office/powerpoint/2010/main" val="1776883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Doubly true in spiritual realm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revival and reformation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Need Holy Spirit [click – read]</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this unwillingness to be blessed is doubly true in the spiritual realm. We are, for example, a people who are in desperate need of revival and reformation. We recognize that need and we know that the Holy Spirit is the only source of true revival and reformation.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yet the pen of inspiration tells us that [click-read]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fact of the matter is that although we may want revival and reformation, we are not always willing to pay the price.</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21</a:t>
            </a:fld>
            <a:endParaRPr lang="en-US"/>
          </a:p>
        </p:txBody>
      </p:sp>
    </p:spTree>
    <p:extLst>
      <p:ext uri="{BB962C8B-B14F-4D97-AF65-F5344CB8AC3E}">
        <p14:creationId xmlns:p14="http://schemas.microsoft.com/office/powerpoint/2010/main" val="420100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RYR – Unwilling to be blessed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the same way with us [next slide]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unwillingness to be blessed is starkly illustrated in the experience of the Rich, Young ruler. He came to Jesus truly desiring the blessing of eternal life. He took the time and effort to find Jesus and to discover exactly what it was that he was missing. He was willing to do almost anything to “inherit eternal life.” But, in the end, he walked away sad, because He was unwilling to pay the cost.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it is often the same with us. We may want a closer relationship with Jesus but be unwilling to make the radical commitment. We may desire, for example, to spend more time with Him each day, but be unwilling to go to bed earlier so that we can get up earlier. We may long to enjoy scripture, but be unwilling to deny ourselves the stimulating worldly entertainment that makes the Bible seem bland by comparison. We may want to soar with God on the heights, but be unwilling to remove every worldly weight that holds us down. We may truly desire to be on fire for God and yet be unwilling to let Him turn off the cold water faucet of worldliness that is making us lukewarm. </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Our nature is broken. We crave the things that are unhealthy for us and shun the blessings that God longs to lavish upon all who are willing.</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22</a:t>
            </a:fld>
            <a:endParaRPr lang="en-US"/>
          </a:p>
        </p:txBody>
      </p:sp>
    </p:spTree>
    <p:extLst>
      <p:ext uri="{BB962C8B-B14F-4D97-AF65-F5344CB8AC3E}">
        <p14:creationId xmlns:p14="http://schemas.microsoft.com/office/powerpoint/2010/main" val="3782690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may want a closer relationship with Jesus but be unwilling to make the radical commitment.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AFF443-48A1-445F-9E75-FCB18743A409}" type="slidenum">
              <a:rPr lang="en-US" smtClean="0"/>
              <a:t>23</a:t>
            </a:fld>
            <a:endParaRPr lang="en-US"/>
          </a:p>
        </p:txBody>
      </p:sp>
    </p:spTree>
    <p:extLst>
      <p:ext uri="{BB962C8B-B14F-4D97-AF65-F5344CB8AC3E}">
        <p14:creationId xmlns:p14="http://schemas.microsoft.com/office/powerpoint/2010/main" val="1608094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may desire, for example, to spend more time with Him each day, but be unwilling to go to bed earlier so that we can get up earlier.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AFF443-48A1-445F-9E75-FCB18743A409}" type="slidenum">
              <a:rPr lang="en-US" smtClean="0"/>
              <a:t>24</a:t>
            </a:fld>
            <a:endParaRPr lang="en-US"/>
          </a:p>
        </p:txBody>
      </p:sp>
    </p:spTree>
    <p:extLst>
      <p:ext uri="{BB962C8B-B14F-4D97-AF65-F5344CB8AC3E}">
        <p14:creationId xmlns:p14="http://schemas.microsoft.com/office/powerpoint/2010/main" val="2820958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may long to enjoy scripture, but be unwilling to deny ourselves the stimulating worldly entertainment that makes the Bible seem bland by comparison.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AFF443-48A1-445F-9E75-FCB18743A409}" type="slidenum">
              <a:rPr lang="en-US" smtClean="0"/>
              <a:t>25</a:t>
            </a:fld>
            <a:endParaRPr lang="en-US"/>
          </a:p>
        </p:txBody>
      </p:sp>
    </p:spTree>
    <p:extLst>
      <p:ext uri="{BB962C8B-B14F-4D97-AF65-F5344CB8AC3E}">
        <p14:creationId xmlns:p14="http://schemas.microsoft.com/office/powerpoint/2010/main" val="314694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may want to soar with God on the heights, but be unwilling to remove every worldly weight that holds us down.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26</a:t>
            </a:fld>
            <a:endParaRPr lang="en-US"/>
          </a:p>
        </p:txBody>
      </p:sp>
    </p:spTree>
    <p:extLst>
      <p:ext uri="{BB962C8B-B14F-4D97-AF65-F5344CB8AC3E}">
        <p14:creationId xmlns:p14="http://schemas.microsoft.com/office/powerpoint/2010/main" val="2996154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may truly desire to be on fire for God and yet be unwilling to let Him turn off the cold water faucet of worldliness that is making us lukewarm. </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27</a:t>
            </a:fld>
            <a:endParaRPr lang="en-US"/>
          </a:p>
        </p:txBody>
      </p:sp>
    </p:spTree>
    <p:extLst>
      <p:ext uri="{BB962C8B-B14F-4D97-AF65-F5344CB8AC3E}">
        <p14:creationId xmlns:p14="http://schemas.microsoft.com/office/powerpoint/2010/main" val="2943082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Our nature is broken. We crave the things that are unhealthy,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shun the blessings that God longs to lavish upon all who are willing.</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28</a:t>
            </a:fld>
            <a:endParaRPr lang="en-US"/>
          </a:p>
        </p:txBody>
      </p:sp>
    </p:spTree>
    <p:extLst>
      <p:ext uri="{BB962C8B-B14F-4D97-AF65-F5344CB8AC3E}">
        <p14:creationId xmlns:p14="http://schemas.microsoft.com/office/powerpoint/2010/main" val="4217856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Throughout history God - </a:t>
            </a:r>
            <a:r>
              <a:rPr lang="en-US" sz="1200" kern="1200" dirty="0" err="1" smtClean="0">
                <a:solidFill>
                  <a:schemeClr val="tx1"/>
                </a:solidFill>
                <a:effectLst/>
                <a:latin typeface="+mn-lt"/>
                <a:ea typeface="+mn-ea"/>
                <a:cs typeface="+mn-cs"/>
              </a:rPr>
              <a:t>figthing</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[click –read]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Jesus cries out to US as Jerusalem </a:t>
            </a:r>
          </a:p>
          <a:p>
            <a:r>
              <a:rPr lang="en-US" sz="1200" kern="1200" baseline="0" dirty="0" smtClean="0">
                <a:solidFill>
                  <a:schemeClr val="tx1"/>
                </a:solidFill>
                <a:effectLst/>
                <a:latin typeface="+mn-lt"/>
                <a:ea typeface="+mn-ea"/>
                <a:cs typeface="+mn-cs"/>
              </a:rPr>
              <a:t>[click – read]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God’s says to Israel as He often says to you and me, [click – read]</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cries out to us as He did for the Jews, [click – read]</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29</a:t>
            </a:fld>
            <a:endParaRPr lang="en-US"/>
          </a:p>
        </p:txBody>
      </p:sp>
    </p:spTree>
    <p:extLst>
      <p:ext uri="{BB962C8B-B14F-4D97-AF65-F5344CB8AC3E}">
        <p14:creationId xmlns:p14="http://schemas.microsoft.com/office/powerpoint/2010/main" val="88687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[Recap]</a:t>
            </a:r>
          </a:p>
          <a:p>
            <a:endParaRPr lang="en-US" dirty="0" smtClean="0"/>
          </a:p>
          <a:p>
            <a:r>
              <a:rPr lang="en-US" dirty="0" smtClean="0"/>
              <a:t>Scripture: Isaiah 30:18</a:t>
            </a:r>
          </a:p>
          <a:p>
            <a:r>
              <a:rPr lang="en-US" dirty="0" smtClean="0"/>
              <a:t>Hymn #1: 567 Have Thine Own Way</a:t>
            </a:r>
          </a:p>
          <a:p>
            <a:r>
              <a:rPr lang="en-US" dirty="0" smtClean="0"/>
              <a:t>Hymn #2: 322 Nothing Between</a:t>
            </a:r>
          </a:p>
          <a:p>
            <a:endParaRPr lang="en-US" dirty="0" smtClean="0"/>
          </a:p>
          <a:p>
            <a:r>
              <a:rPr lang="en-US" dirty="0" smtClean="0"/>
              <a:t>mdant@southern.edu</a:t>
            </a:r>
          </a:p>
          <a:p>
            <a:endParaRPr lang="en-US" dirty="0" smtClean="0"/>
          </a:p>
          <a:p>
            <a:r>
              <a:rPr lang="en-US" dirty="0" smtClean="0"/>
              <a:t>No unlicensed</a:t>
            </a:r>
            <a:r>
              <a:rPr lang="en-US" baseline="0" dirty="0" smtClean="0"/>
              <a:t> images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a:t>
            </a:fld>
            <a:endParaRPr lang="en-US"/>
          </a:p>
        </p:txBody>
      </p:sp>
    </p:spTree>
    <p:extLst>
      <p:ext uri="{BB962C8B-B14F-4D97-AF65-F5344CB8AC3E}">
        <p14:creationId xmlns:p14="http://schemas.microsoft.com/office/powerpoint/2010/main" val="951956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Unwilling to be </a:t>
            </a:r>
            <a:r>
              <a:rPr lang="en-US" dirty="0" err="1" smtClean="0"/>
              <a:t>bessed</a:t>
            </a:r>
            <a:r>
              <a:rPr lang="en-US" dirty="0" smtClean="0"/>
              <a:t>-at war-God</a:t>
            </a:r>
          </a:p>
          <a:p>
            <a:endParaRPr lang="en-US" dirty="0" smtClean="0"/>
          </a:p>
          <a:p>
            <a:r>
              <a:rPr lang="en-US" sz="1200" kern="1200" dirty="0" smtClean="0">
                <a:solidFill>
                  <a:schemeClr val="tx1"/>
                </a:solidFill>
                <a:effectLst/>
                <a:latin typeface="+mn-lt"/>
                <a:ea typeface="+mn-ea"/>
                <a:cs typeface="+mn-cs"/>
              </a:rPr>
              <a:t>Lt. Col Ahmed </a:t>
            </a:r>
            <a:r>
              <a:rPr lang="en-US" sz="1200" kern="1200" dirty="0" err="1" smtClean="0">
                <a:solidFill>
                  <a:schemeClr val="tx1"/>
                </a:solidFill>
                <a:effectLst/>
                <a:latin typeface="+mn-lt"/>
                <a:ea typeface="+mn-ea"/>
                <a:cs typeface="+mn-cs"/>
              </a:rPr>
              <a:t>Burqibah</a:t>
            </a:r>
            <a:r>
              <a:rPr lang="en-US" sz="1200" kern="1200" dirty="0" smtClean="0">
                <a:solidFill>
                  <a:schemeClr val="tx1"/>
                </a:solidFill>
                <a:effectLst/>
                <a:latin typeface="+mn-lt"/>
                <a:ea typeface="+mn-ea"/>
                <a:cs typeface="+mn-cs"/>
              </a:rPr>
              <a:t>, Deputy Director of Dubai Police’s Search and Rescue Department</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30</a:t>
            </a:fld>
            <a:endParaRPr lang="en-US"/>
          </a:p>
        </p:txBody>
      </p:sp>
    </p:spTree>
    <p:extLst>
      <p:ext uri="{BB962C8B-B14F-4D97-AF65-F5344CB8AC3E}">
        <p14:creationId xmlns:p14="http://schemas.microsoft.com/office/powerpoint/2010/main" val="3237756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don’t understand-father fight rescue</a:t>
            </a:r>
            <a:endParaRPr lang="en-US" baseline="0" dirty="0" smtClean="0"/>
          </a:p>
          <a:p>
            <a:endParaRPr lang="en-US" baseline="0" dirty="0" smtClean="0"/>
          </a:p>
          <a:p>
            <a:r>
              <a:rPr lang="en-US" baseline="0" dirty="0" smtClean="0"/>
              <a:t>But we do this almost every day to God</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31</a:t>
            </a:fld>
            <a:endParaRPr lang="en-US"/>
          </a:p>
        </p:txBody>
      </p:sp>
    </p:spTree>
    <p:extLst>
      <p:ext uri="{BB962C8B-B14F-4D97-AF65-F5344CB8AC3E}">
        <p14:creationId xmlns:p14="http://schemas.microsoft.com/office/powerpoint/2010/main" val="2932947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mn-lt"/>
                <a:ea typeface="+mn-ea"/>
                <a:cs typeface="+mn-cs"/>
              </a:rPr>
              <a:t>We are at war with ourselves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is why-EGW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tells us that [click</a:t>
            </a:r>
            <a:r>
              <a:rPr lang="en-US" sz="1200" kern="1200" baseline="0" dirty="0" smtClean="0">
                <a:solidFill>
                  <a:schemeClr val="tx1"/>
                </a:solidFill>
                <a:effectLst/>
                <a:latin typeface="+mn-lt"/>
                <a:ea typeface="+mn-ea"/>
                <a:cs typeface="+mn-cs"/>
              </a:rPr>
              <a:t> – read]</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does have other enemies besides the devil: you and I. We fight God. And, as Christians, anyone or anything that fights God is also our enemy.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makes us at war with ourselves.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purported that Socrates was once asked why Alcibiades, a brilliant world traveler, was such an unhappy man. ‘Because,’ replied Socrates, ‘wherever he goes, Alcibiades takes himself with him.’” (Illustration Exchange, Published: various)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that continues to be the source of all our unhappiness today. We are addicted to self. We take self with us wherever we go. Self fights God—and wins. But winning battles against God means ultimately losing the war.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Ellen White tells us that [click</a:t>
            </a:r>
            <a:r>
              <a:rPr lang="en-US" sz="1200" kern="1200" baseline="0" dirty="0" smtClean="0">
                <a:solidFill>
                  <a:schemeClr val="tx1"/>
                </a:solidFill>
                <a:effectLst/>
                <a:latin typeface="+mn-lt"/>
                <a:ea typeface="+mn-ea"/>
                <a:cs typeface="+mn-cs"/>
              </a:rPr>
              <a:t> – read]</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another place she writes [click –read ]</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32</a:t>
            </a:fld>
            <a:endParaRPr lang="en-US"/>
          </a:p>
        </p:txBody>
      </p:sp>
    </p:spTree>
    <p:extLst>
      <p:ext uri="{BB962C8B-B14F-4D97-AF65-F5344CB8AC3E}">
        <p14:creationId xmlns:p14="http://schemas.microsoft.com/office/powerpoint/2010/main" val="325678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mn-lt"/>
                <a:ea typeface="+mn-ea"/>
                <a:cs typeface="+mn-cs"/>
              </a:rPr>
              <a:t>In another place she writes [read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we know who our true enemy</a:t>
            </a:r>
            <a:r>
              <a:rPr lang="en-US" sz="1200" kern="1200" baseline="0" dirty="0" smtClean="0">
                <a:solidFill>
                  <a:schemeClr val="tx1"/>
                </a:solidFill>
                <a:effectLst/>
                <a:latin typeface="+mn-lt"/>
                <a:ea typeface="+mn-ea"/>
                <a:cs typeface="+mn-cs"/>
              </a:rPr>
              <a:t> is</a:t>
            </a:r>
          </a:p>
          <a:p>
            <a:r>
              <a:rPr lang="en-US" sz="1200" kern="1200" baseline="0" dirty="0" smtClean="0">
                <a:solidFill>
                  <a:schemeClr val="tx1"/>
                </a:solidFill>
                <a:effectLst/>
                <a:latin typeface="+mn-lt"/>
                <a:ea typeface="+mn-ea"/>
                <a:cs typeface="+mn-cs"/>
              </a:rPr>
              <a:t>   Root of the problem</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does have other enemies besides the devil: you and I. We fight God. And, as Christians, anyone or anything that fights God is also our enemy.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makes us at war with ourselves.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purported that Socrates was once asked why Alcibiades, a brilliant world traveler, was such an unhappy man. ‘Because,’ replied Socrates, ‘wherever he goes, Alcibiades takes himself with him.’” (Illustration Exchange, Published: various)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that continues to be the source of all our unhappiness today. We are addicted to self. We take self with us wherever we go. Self fights God—and wins. But winning battles against God means ultimately losing the war.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Ellen White tells us that [click</a:t>
            </a:r>
            <a:r>
              <a:rPr lang="en-US" sz="1200" kern="1200" baseline="0" dirty="0" smtClean="0">
                <a:solidFill>
                  <a:schemeClr val="tx1"/>
                </a:solidFill>
                <a:effectLst/>
                <a:latin typeface="+mn-lt"/>
                <a:ea typeface="+mn-ea"/>
                <a:cs typeface="+mn-cs"/>
              </a:rPr>
              <a:t> – read]</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another place she writes [click –read ]</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33</a:t>
            </a:fld>
            <a:endParaRPr lang="en-US"/>
          </a:p>
        </p:txBody>
      </p:sp>
    </p:spTree>
    <p:extLst>
      <p:ext uri="{BB962C8B-B14F-4D97-AF65-F5344CB8AC3E}">
        <p14:creationId xmlns:p14="http://schemas.microsoft.com/office/powerpoint/2010/main" val="56876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Phrase]</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34</a:t>
            </a:fld>
            <a:endParaRPr lang="en-US"/>
          </a:p>
        </p:txBody>
      </p:sp>
    </p:spTree>
    <p:extLst>
      <p:ext uri="{BB962C8B-B14F-4D97-AF65-F5344CB8AC3E}">
        <p14:creationId xmlns:p14="http://schemas.microsoft.com/office/powerpoint/2010/main" val="3738198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our #1 enemy.  Self is the root cause of every evil.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 read]</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Impressive list – not</a:t>
            </a:r>
            <a:r>
              <a:rPr lang="en-US" sz="1200" kern="1200" baseline="0" dirty="0" smtClean="0">
                <a:solidFill>
                  <a:schemeClr val="tx1"/>
                </a:solidFill>
                <a:effectLst/>
                <a:latin typeface="+mn-lt"/>
                <a:ea typeface="+mn-ea"/>
                <a:cs typeface="+mn-cs"/>
              </a:rPr>
              <a:t> comprehensive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35</a:t>
            </a:fld>
            <a:endParaRPr lang="en-US"/>
          </a:p>
        </p:txBody>
      </p:sp>
    </p:spTree>
    <p:extLst>
      <p:ext uri="{BB962C8B-B14F-4D97-AF65-F5344CB8AC3E}">
        <p14:creationId xmlns:p14="http://schemas.microsoft.com/office/powerpoint/2010/main" val="3780392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Ellen White had vision… [click – read]</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list of self-</a:t>
            </a:r>
            <a:r>
              <a:rPr lang="en-US" sz="1200" kern="1200" dirty="0" err="1" smtClean="0">
                <a:solidFill>
                  <a:schemeClr val="tx1"/>
                </a:solidFill>
                <a:effectLst/>
                <a:latin typeface="+mn-lt"/>
                <a:ea typeface="+mn-ea"/>
                <a:cs typeface="+mn-cs"/>
              </a:rPr>
              <a:t>ish</a:t>
            </a:r>
            <a:r>
              <a:rPr lang="en-US" sz="1200" kern="1200" dirty="0" smtClean="0">
                <a:solidFill>
                  <a:schemeClr val="tx1"/>
                </a:solidFill>
                <a:effectLst/>
                <a:latin typeface="+mn-lt"/>
                <a:ea typeface="+mn-ea"/>
                <a:cs typeface="+mn-cs"/>
              </a:rPr>
              <a:t> traits is pretty impressive but it is not comprehensive. Ellen White once had a vision in which she saw the record of our sins. She writes, [click – read]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 other sin!” Self-</a:t>
            </a:r>
            <a:r>
              <a:rPr lang="en-US" sz="1200" kern="1200" dirty="0" err="1" smtClean="0">
                <a:solidFill>
                  <a:schemeClr val="tx1"/>
                </a:solidFill>
                <a:effectLst/>
                <a:latin typeface="+mn-lt"/>
                <a:ea typeface="+mn-ea"/>
                <a:cs typeface="+mn-cs"/>
              </a:rPr>
              <a:t>ishness</a:t>
            </a:r>
            <a:r>
              <a:rPr lang="en-US" sz="1200" kern="1200" dirty="0" smtClean="0">
                <a:solidFill>
                  <a:schemeClr val="tx1"/>
                </a:solidFill>
                <a:effectLst/>
                <a:latin typeface="+mn-lt"/>
                <a:ea typeface="+mn-ea"/>
                <a:cs typeface="+mn-cs"/>
              </a:rPr>
              <a:t> is the “general heading” for every other bad thing in our lives—even for “those who profess the truth.”.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36</a:t>
            </a:fld>
            <a:endParaRPr lang="en-US"/>
          </a:p>
        </p:txBody>
      </p:sp>
    </p:spTree>
    <p:extLst>
      <p:ext uri="{BB962C8B-B14F-4D97-AF65-F5344CB8AC3E}">
        <p14:creationId xmlns:p14="http://schemas.microsoft.com/office/powerpoint/2010/main" val="1024446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why our feathers get ruffled when the car behind us honks at us—even</a:t>
            </a:r>
            <a:r>
              <a:rPr lang="en-US" sz="1200" kern="1200" baseline="0" dirty="0" smtClean="0">
                <a:solidFill>
                  <a:schemeClr val="tx1"/>
                </a:solidFill>
                <a:effectLst/>
                <a:latin typeface="+mn-lt"/>
                <a:ea typeface="+mn-ea"/>
                <a:cs typeface="+mn-cs"/>
              </a:rPr>
              <a:t> when it is our fault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37</a:t>
            </a:fld>
            <a:endParaRPr lang="en-US"/>
          </a:p>
        </p:txBody>
      </p:sp>
    </p:spTree>
    <p:extLst>
      <p:ext uri="{BB962C8B-B14F-4D97-AF65-F5344CB8AC3E}">
        <p14:creationId xmlns:p14="http://schemas.microsoft.com/office/powerpoint/2010/main" val="3217850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why we eat unhealthy food even though we know it is unhealthy.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38</a:t>
            </a:fld>
            <a:endParaRPr lang="en-US"/>
          </a:p>
        </p:txBody>
      </p:sp>
    </p:spTree>
    <p:extLst>
      <p:ext uri="{BB962C8B-B14F-4D97-AF65-F5344CB8AC3E}">
        <p14:creationId xmlns:p14="http://schemas.microsoft.com/office/powerpoint/2010/main" val="1819439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why we spend money and time wastefully.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39</a:t>
            </a:fld>
            <a:endParaRPr lang="en-US"/>
          </a:p>
        </p:txBody>
      </p:sp>
    </p:spTree>
    <p:extLst>
      <p:ext uri="{BB962C8B-B14F-4D97-AF65-F5344CB8AC3E}">
        <p14:creationId xmlns:p14="http://schemas.microsoft.com/office/powerpoint/2010/main" val="299028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dirty="0" smtClean="0"/>
              <a:t>On one side [click]</a:t>
            </a:r>
          </a:p>
          <a:p>
            <a:r>
              <a:rPr lang="en-US" dirty="0" smtClean="0"/>
              <a:t>--On the other side [click]</a:t>
            </a:r>
          </a:p>
          <a:p>
            <a:endParaRPr lang="en-US" dirty="0" smtClean="0"/>
          </a:p>
          <a:p>
            <a:r>
              <a:rPr lang="en-US" dirty="0" smtClean="0"/>
              <a:t>Bull is faster, bigger, stronger</a:t>
            </a:r>
          </a:p>
          <a:p>
            <a:r>
              <a:rPr lang="en-US" dirty="0" smtClean="0"/>
              <a:t>--Who</a:t>
            </a:r>
            <a:r>
              <a:rPr lang="en-US" baseline="0" dirty="0" smtClean="0"/>
              <a:t> wins? Why?</a:t>
            </a:r>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[NOTE:</a:t>
            </a:r>
            <a:r>
              <a:rPr lang="en-US" baseline="0" dirty="0" smtClean="0"/>
              <a:t> Points to Ponder – Contact me with comments and questions ]</a:t>
            </a:r>
            <a:endParaRPr lang="en-US" dirty="0" smtClean="0"/>
          </a:p>
          <a:p>
            <a:endParaRPr lang="en-US" dirty="0" smtClean="0"/>
          </a:p>
          <a:p>
            <a:endParaRPr lang="en-US" dirty="0" smtClean="0"/>
          </a:p>
          <a:p>
            <a:r>
              <a:rPr lang="en-US" dirty="0" smtClean="0"/>
              <a:t>On</a:t>
            </a:r>
            <a:r>
              <a:rPr lang="en-US" baseline="0" dirty="0" smtClean="0"/>
              <a:t> one side: skinny man in funny costume, weight around 180 lbs., maximum speed of 20mph [click]</a:t>
            </a:r>
          </a:p>
          <a:p>
            <a:endParaRPr lang="en-US" baseline="0" dirty="0" smtClean="0"/>
          </a:p>
          <a:p>
            <a:r>
              <a:rPr lang="en-US" baseline="0" dirty="0" smtClean="0"/>
              <a:t>On the other side is 1300 pounds of barely restrained fury about to unleash itself that can run twice as fast [click]</a:t>
            </a:r>
          </a:p>
          <a:p>
            <a:endParaRPr lang="en-US" baseline="0" dirty="0" smtClean="0"/>
          </a:p>
          <a:p>
            <a:r>
              <a:rPr lang="en-US" baseline="0" dirty="0" smtClean="0"/>
              <a:t>The bull is much bigger, stronger and faster…and yet the matador almost always wins</a:t>
            </a:r>
          </a:p>
          <a:p>
            <a:endParaRPr lang="en-US" baseline="0" dirty="0" smtClean="0"/>
          </a:p>
          <a:p>
            <a:r>
              <a:rPr lang="en-US" baseline="0" dirty="0" smtClean="0"/>
              <a:t>What’s wrong with this picture</a:t>
            </a:r>
          </a:p>
          <a:p>
            <a:endParaRPr lang="en-US" dirty="0" smtClean="0"/>
          </a:p>
          <a:p>
            <a:r>
              <a:rPr lang="en-US" dirty="0" smtClean="0"/>
              <a:t>How does the out-gunned Matador win…almost every time?</a:t>
            </a:r>
            <a:endParaRPr lang="en-US" dirty="0"/>
          </a:p>
        </p:txBody>
      </p:sp>
      <p:sp>
        <p:nvSpPr>
          <p:cNvPr id="4" name="Slide Number Placeholder 3"/>
          <p:cNvSpPr>
            <a:spLocks noGrp="1"/>
          </p:cNvSpPr>
          <p:nvPr>
            <p:ph type="sldNum" sz="quarter" idx="10"/>
          </p:nvPr>
        </p:nvSpPr>
        <p:spPr/>
        <p:txBody>
          <a:bodyPr/>
          <a:lstStyle/>
          <a:p>
            <a:fld id="{614838AD-D3EA-441C-967E-80CB59CBCDF4}" type="slidenum">
              <a:rPr lang="en-US" smtClean="0"/>
              <a:t>4</a:t>
            </a:fld>
            <a:endParaRPr lang="en-US"/>
          </a:p>
        </p:txBody>
      </p:sp>
    </p:spTree>
    <p:extLst>
      <p:ext uri="{BB962C8B-B14F-4D97-AF65-F5344CB8AC3E}">
        <p14:creationId xmlns:p14="http://schemas.microsoft.com/office/powerpoint/2010/main" val="114976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why we say hurtful things to people we love.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40</a:t>
            </a:fld>
            <a:endParaRPr lang="en-US"/>
          </a:p>
        </p:txBody>
      </p:sp>
    </p:spTree>
    <p:extLst>
      <p:ext uri="{BB962C8B-B14F-4D97-AF65-F5344CB8AC3E}">
        <p14:creationId xmlns:p14="http://schemas.microsoft.com/office/powerpoint/2010/main" val="3069345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why we criticize others.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Self is why we are jealous of others.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AFF443-48A1-445F-9E75-FCB18743A409}" type="slidenum">
              <a:rPr lang="en-US" smtClean="0"/>
              <a:t>41</a:t>
            </a:fld>
            <a:endParaRPr lang="en-US"/>
          </a:p>
        </p:txBody>
      </p:sp>
    </p:spTree>
    <p:extLst>
      <p:ext uri="{BB962C8B-B14F-4D97-AF65-F5344CB8AC3E}">
        <p14:creationId xmlns:p14="http://schemas.microsoft.com/office/powerpoint/2010/main" val="2526285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why we are attracted to comfort at the expense of exercise.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42</a:t>
            </a:fld>
            <a:endParaRPr lang="en-US"/>
          </a:p>
        </p:txBody>
      </p:sp>
    </p:spTree>
    <p:extLst>
      <p:ext uri="{BB962C8B-B14F-4D97-AF65-F5344CB8AC3E}">
        <p14:creationId xmlns:p14="http://schemas.microsoft.com/office/powerpoint/2010/main" val="2497241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Self is why we do not love God as we might.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Self is why ________________ (fill in the blank).</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43</a:t>
            </a:fld>
            <a:endParaRPr lang="en-US"/>
          </a:p>
        </p:txBody>
      </p:sp>
    </p:spTree>
    <p:extLst>
      <p:ext uri="{BB962C8B-B14F-4D97-AF65-F5344CB8AC3E}">
        <p14:creationId xmlns:p14="http://schemas.microsoft.com/office/powerpoint/2010/main" val="3468753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By</a:t>
            </a:r>
            <a:r>
              <a:rPr lang="en-US" baseline="0" dirty="0" smtClean="0"/>
              <a:t> nature we are at war with God</a:t>
            </a:r>
          </a:p>
          <a:p>
            <a:endParaRPr lang="en-US" baseline="0" dirty="0" smtClean="0"/>
          </a:p>
          <a:p>
            <a:r>
              <a:rPr lang="en-US" baseline="0" dirty="0" smtClean="0"/>
              <a:t>That’s bad news</a:t>
            </a:r>
          </a:p>
          <a:p>
            <a:endParaRPr lang="en-US" baseline="0" dirty="0" smtClean="0"/>
          </a:p>
          <a:p>
            <a:r>
              <a:rPr lang="en-US" baseline="0" dirty="0" smtClean="0"/>
              <a:t>But the really bad news is that we win!</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44</a:t>
            </a:fld>
            <a:endParaRPr lang="en-US"/>
          </a:p>
        </p:txBody>
      </p:sp>
    </p:spTree>
    <p:extLst>
      <p:ext uri="{BB962C8B-B14F-4D97-AF65-F5344CB8AC3E}">
        <p14:creationId xmlns:p14="http://schemas.microsoft.com/office/powerpoint/2010/main" val="2610994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Perhaps the saddest words[click]</a:t>
            </a:r>
          </a:p>
          <a:p>
            <a:endParaRPr lang="en-US" dirty="0" smtClean="0"/>
          </a:p>
          <a:p>
            <a:r>
              <a:rPr lang="en-US" dirty="0" smtClean="0"/>
              <a:t>What more can God do?</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45</a:t>
            </a:fld>
            <a:endParaRPr lang="en-US"/>
          </a:p>
        </p:txBody>
      </p:sp>
    </p:spTree>
    <p:extLst>
      <p:ext uri="{BB962C8B-B14F-4D97-AF65-F5344CB8AC3E}">
        <p14:creationId xmlns:p14="http://schemas.microsoft.com/office/powerpoint/2010/main" val="1047955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[7</a:t>
            </a:r>
            <a:r>
              <a:rPr lang="en-US" baseline="0" dirty="0" smtClean="0"/>
              <a:t> clicks]</a:t>
            </a:r>
          </a:p>
          <a:p>
            <a:endParaRPr lang="en-US" baseline="0" dirty="0" smtClean="0"/>
          </a:p>
          <a:p>
            <a:r>
              <a:rPr lang="en-US" baseline="0" dirty="0" smtClean="0"/>
              <a:t>The Almighty God is actively doing…</a:t>
            </a:r>
          </a:p>
          <a:p>
            <a:endParaRPr lang="en-US" baseline="0" dirty="0" smtClean="0"/>
          </a:p>
          <a:p>
            <a:r>
              <a:rPr lang="en-US" baseline="0" dirty="0" smtClean="0"/>
              <a:t>Limited by our will</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46</a:t>
            </a:fld>
            <a:endParaRPr lang="en-US"/>
          </a:p>
        </p:txBody>
      </p:sp>
    </p:spTree>
    <p:extLst>
      <p:ext uri="{BB962C8B-B14F-4D97-AF65-F5344CB8AC3E}">
        <p14:creationId xmlns:p14="http://schemas.microsoft.com/office/powerpoint/2010/main" val="1394038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are told that [click – read]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Everything depends-what right action?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Power of choice – given by</a:t>
            </a:r>
            <a:r>
              <a:rPr lang="en-US" sz="1200" kern="1200" baseline="0" dirty="0" smtClean="0">
                <a:solidFill>
                  <a:schemeClr val="tx1"/>
                </a:solidFill>
                <a:effectLst/>
                <a:latin typeface="+mn-lt"/>
                <a:ea typeface="+mn-ea"/>
                <a:cs typeface="+mn-cs"/>
              </a:rPr>
              <a:t> God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AFF443-48A1-445F-9E75-FCB18743A409}" type="slidenum">
              <a:rPr lang="en-US" smtClean="0"/>
              <a:t>47</a:t>
            </a:fld>
            <a:endParaRPr lang="en-US"/>
          </a:p>
        </p:txBody>
      </p:sp>
    </p:spTree>
    <p:extLst>
      <p:ext uri="{BB962C8B-B14F-4D97-AF65-F5344CB8AC3E}">
        <p14:creationId xmlns:p14="http://schemas.microsoft.com/office/powerpoint/2010/main" val="3467410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When we fight God – we win</a:t>
            </a:r>
          </a:p>
          <a:p>
            <a:r>
              <a:rPr lang="en-US" sz="1200" kern="1200" dirty="0" smtClean="0">
                <a:solidFill>
                  <a:schemeClr val="tx1"/>
                </a:solidFill>
                <a:effectLst/>
                <a:latin typeface="+mn-lt"/>
                <a:ea typeface="+mn-ea"/>
                <a:cs typeface="+mn-cs"/>
              </a:rPr>
              <a:t>How many –</a:t>
            </a:r>
            <a:r>
              <a:rPr lang="en-US" sz="1200" kern="1200" baseline="0" dirty="0" smtClean="0">
                <a:solidFill>
                  <a:schemeClr val="tx1"/>
                </a:solidFill>
                <a:effectLst/>
                <a:latin typeface="+mn-lt"/>
                <a:ea typeface="+mn-ea"/>
                <a:cs typeface="+mn-cs"/>
              </a:rPr>
              <a:t> flood – how only 8?</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How many Sodom/Gomorrah?</a:t>
            </a:r>
          </a:p>
          <a:p>
            <a:r>
              <a:rPr lang="en-US" sz="1200" kern="1200" baseline="0" dirty="0" smtClean="0">
                <a:solidFill>
                  <a:schemeClr val="tx1"/>
                </a:solidFill>
                <a:effectLst/>
                <a:latin typeface="+mn-lt"/>
                <a:ea typeface="+mn-ea"/>
                <a:cs typeface="+mn-cs"/>
              </a:rPr>
              <a:t>   How only 3</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AFF443-48A1-445F-9E75-FCB18743A409}" type="slidenum">
              <a:rPr lang="en-US" smtClean="0"/>
              <a:t>48</a:t>
            </a:fld>
            <a:endParaRPr lang="en-US"/>
          </a:p>
        </p:txBody>
      </p:sp>
    </p:spTree>
    <p:extLst>
      <p:ext uri="{BB962C8B-B14F-4D97-AF65-F5344CB8AC3E}">
        <p14:creationId xmlns:p14="http://schemas.microsoft.com/office/powerpoint/2010/main" val="28316741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Almighty is the Gentle God</a:t>
            </a:r>
          </a:p>
          <a:p>
            <a:endParaRPr lang="en-US" baseline="0" dirty="0" smtClean="0"/>
          </a:p>
          <a:p>
            <a:r>
              <a:rPr lang="en-US" baseline="0" dirty="0" smtClean="0"/>
              <a:t>Like giant/ants - bull in china shop</a:t>
            </a:r>
          </a:p>
          <a:p>
            <a:endParaRPr lang="en-US" baseline="0" dirty="0" smtClean="0"/>
          </a:p>
          <a:p>
            <a:r>
              <a:rPr lang="en-US" baseline="0" dirty="0" smtClean="0"/>
              <a:t>[click] not much more delicate than…</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49</a:t>
            </a:fld>
            <a:endParaRPr lang="en-US"/>
          </a:p>
        </p:txBody>
      </p:sp>
    </p:spTree>
    <p:extLst>
      <p:ext uri="{BB962C8B-B14F-4D97-AF65-F5344CB8AC3E}">
        <p14:creationId xmlns:p14="http://schemas.microsoft.com/office/powerpoint/2010/main" val="44351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secret</a:t>
            </a:r>
            <a:r>
              <a:rPr lang="en-US" baseline="0" dirty="0" smtClean="0"/>
              <a:t> is the Red Cape</a:t>
            </a:r>
          </a:p>
          <a:p>
            <a:endParaRPr lang="en-US" dirty="0" smtClean="0"/>
          </a:p>
          <a:p>
            <a:r>
              <a:rPr lang="en-US" dirty="0" smtClean="0"/>
              <a:t>The cape</a:t>
            </a:r>
            <a:r>
              <a:rPr lang="en-US" baseline="0" dirty="0" smtClean="0"/>
              <a:t> cannot be hurt</a:t>
            </a:r>
            <a:endParaRPr lang="en-US" dirty="0" smtClean="0"/>
          </a:p>
          <a:p>
            <a:endParaRPr lang="en-US" dirty="0" smtClean="0"/>
          </a:p>
          <a:p>
            <a:endParaRPr lang="en-US" dirty="0" smtClean="0"/>
          </a:p>
          <a:p>
            <a:r>
              <a:rPr lang="en-US" dirty="0" smtClean="0"/>
              <a:t>--------------------------</a:t>
            </a:r>
          </a:p>
          <a:p>
            <a:endParaRPr lang="en-US" dirty="0" smtClean="0"/>
          </a:p>
          <a:p>
            <a:r>
              <a:rPr lang="en-US" dirty="0" smtClean="0"/>
              <a:t>The secret</a:t>
            </a:r>
            <a:r>
              <a:rPr lang="en-US" baseline="0" dirty="0" smtClean="0"/>
              <a:t> is the Red Cape</a:t>
            </a:r>
          </a:p>
          <a:p>
            <a:endParaRPr lang="en-US" baseline="0" dirty="0" smtClean="0"/>
          </a:p>
          <a:p>
            <a:r>
              <a:rPr lang="en-US" baseline="0" dirty="0" smtClean="0"/>
              <a:t>A skillful bullfighter uses this simple piece of cloth to distract the bull from its true target</a:t>
            </a:r>
          </a:p>
          <a:p>
            <a:endParaRPr lang="en-US" baseline="0" dirty="0" smtClean="0"/>
          </a:p>
          <a:p>
            <a:r>
              <a:rPr lang="en-US" baseline="0" dirty="0" smtClean="0"/>
              <a:t>The cape cannot be hurt</a:t>
            </a:r>
          </a:p>
          <a:p>
            <a:endParaRPr lang="en-US" baseline="0" dirty="0" smtClean="0"/>
          </a:p>
          <a:p>
            <a:r>
              <a:rPr lang="en-US" baseline="0" dirty="0" smtClean="0"/>
              <a:t>No matter how many times the bull skewers the cape with its deadly horns, the cape never dies</a:t>
            </a:r>
          </a:p>
          <a:p>
            <a:endParaRPr lang="en-US" baseline="0" dirty="0" smtClean="0"/>
          </a:p>
          <a:p>
            <a:r>
              <a:rPr lang="en-US" baseline="0" dirty="0" smtClean="0"/>
              <a:t>Even if the bull succeeded in tearing the cape to shreds, he would be no closer to winning the battle</a:t>
            </a:r>
          </a:p>
          <a:p>
            <a:endParaRPr lang="en-US" baseline="0" dirty="0" smtClean="0"/>
          </a:p>
          <a:p>
            <a:r>
              <a:rPr lang="en-US" baseline="0" dirty="0" smtClean="0"/>
              <a:t>In the end, the matador easily wins because the bull is too exhausted to fight its true enemy</a:t>
            </a:r>
          </a:p>
          <a:p>
            <a:endParaRPr lang="en-US" dirty="0"/>
          </a:p>
        </p:txBody>
      </p:sp>
      <p:sp>
        <p:nvSpPr>
          <p:cNvPr id="4" name="Slide Number Placeholder 3"/>
          <p:cNvSpPr>
            <a:spLocks noGrp="1"/>
          </p:cNvSpPr>
          <p:nvPr>
            <p:ph type="sldNum" sz="quarter" idx="10"/>
          </p:nvPr>
        </p:nvSpPr>
        <p:spPr/>
        <p:txBody>
          <a:bodyPr/>
          <a:lstStyle/>
          <a:p>
            <a:fld id="{614838AD-D3EA-441C-967E-80CB59CBCDF4}" type="slidenum">
              <a:rPr lang="en-US" smtClean="0"/>
              <a:t>5</a:t>
            </a:fld>
            <a:endParaRPr lang="en-US"/>
          </a:p>
        </p:txBody>
      </p:sp>
    </p:spTree>
    <p:extLst>
      <p:ext uri="{BB962C8B-B14F-4D97-AF65-F5344CB8AC3E}">
        <p14:creationId xmlns:p14="http://schemas.microsoft.com/office/powerpoint/2010/main" val="2757111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Saddest word pictures</a:t>
            </a:r>
          </a:p>
          <a:p>
            <a:endParaRPr lang="en-US" dirty="0" smtClean="0"/>
          </a:p>
          <a:p>
            <a:r>
              <a:rPr lang="en-US" dirty="0" smtClean="0"/>
              <a:t>“Behold, I stand at the</a:t>
            </a:r>
            <a:r>
              <a:rPr lang="en-US" baseline="0" dirty="0" smtClean="0"/>
              <a:t> door…”</a:t>
            </a:r>
          </a:p>
          <a:p>
            <a:endParaRPr lang="en-US" baseline="0" dirty="0" smtClean="0"/>
          </a:p>
          <a:p>
            <a:r>
              <a:rPr lang="en-US" baseline="0" dirty="0" smtClean="0"/>
              <a:t>Can’t you just feel the pathos?</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50</a:t>
            </a:fld>
            <a:endParaRPr lang="en-US"/>
          </a:p>
        </p:txBody>
      </p:sp>
    </p:spTree>
    <p:extLst>
      <p:ext uri="{BB962C8B-B14F-4D97-AF65-F5344CB8AC3E}">
        <p14:creationId xmlns:p14="http://schemas.microsoft.com/office/powerpoint/2010/main" val="2241005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This painting is called “Light of</a:t>
            </a:r>
            <a:r>
              <a:rPr lang="en-US" baseline="0" dirty="0" smtClean="0"/>
              <a:t> the World”</a:t>
            </a:r>
          </a:p>
          <a:p>
            <a:r>
              <a:rPr lang="en-US" baseline="0" dirty="0" smtClean="0"/>
              <a:t>St. Paul’s cathedral in London, England</a:t>
            </a:r>
          </a:p>
          <a:p>
            <a:endParaRPr lang="en-US" baseline="0" dirty="0" smtClean="0"/>
          </a:p>
          <a:p>
            <a:r>
              <a:rPr lang="en-US" baseline="0" dirty="0" smtClean="0"/>
              <a:t>[continued]</a:t>
            </a:r>
          </a:p>
        </p:txBody>
      </p:sp>
      <p:sp>
        <p:nvSpPr>
          <p:cNvPr id="4" name="Slide Number Placeholder 3"/>
          <p:cNvSpPr>
            <a:spLocks noGrp="1"/>
          </p:cNvSpPr>
          <p:nvPr>
            <p:ph type="sldNum" sz="quarter" idx="10"/>
          </p:nvPr>
        </p:nvSpPr>
        <p:spPr/>
        <p:txBody>
          <a:bodyPr/>
          <a:lstStyle/>
          <a:p>
            <a:fld id="{32AFF443-48A1-445F-9E75-FCB18743A409}" type="slidenum">
              <a:rPr lang="en-US" smtClean="0"/>
              <a:t>51</a:t>
            </a:fld>
            <a:endParaRPr lang="en-US"/>
          </a:p>
        </p:txBody>
      </p:sp>
    </p:spTree>
    <p:extLst>
      <p:ext uri="{BB962C8B-B14F-4D97-AF65-F5344CB8AC3E}">
        <p14:creationId xmlns:p14="http://schemas.microsoft.com/office/powerpoint/2010/main" val="2021521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Two fascinating things</a:t>
            </a:r>
            <a:endParaRPr lang="en-US" dirty="0" smtClean="0"/>
          </a:p>
          <a:p>
            <a:endParaRPr lang="en-US" dirty="0" smtClean="0"/>
          </a:p>
          <a:p>
            <a:r>
              <a:rPr lang="en-US" dirty="0" smtClean="0"/>
              <a:t>God</a:t>
            </a:r>
            <a:r>
              <a:rPr lang="en-US" baseline="0" dirty="0" smtClean="0"/>
              <a:t> doesn’t need a handle – flick of finger</a:t>
            </a:r>
          </a:p>
          <a:p>
            <a:endParaRPr lang="en-US" baseline="0" dirty="0" smtClean="0"/>
          </a:p>
          <a:p>
            <a:endParaRPr lang="en-US" baseline="0" dirty="0" smtClean="0"/>
          </a:p>
          <a:p>
            <a:r>
              <a:rPr lang="en-US" baseline="0" dirty="0" smtClean="0"/>
              <a:t>What about the tall weeds? [next slide]</a:t>
            </a:r>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52</a:t>
            </a:fld>
            <a:endParaRPr lang="en-US"/>
          </a:p>
        </p:txBody>
      </p:sp>
    </p:spTree>
    <p:extLst>
      <p:ext uri="{BB962C8B-B14F-4D97-AF65-F5344CB8AC3E}">
        <p14:creationId xmlns:p14="http://schemas.microsoft.com/office/powerpoint/2010/main" val="6765777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effectLst/>
                <a:latin typeface="+mn-lt"/>
                <a:ea typeface="+mn-ea"/>
                <a:cs typeface="+mn-cs"/>
              </a:rPr>
              <a:t>Ellen</a:t>
            </a:r>
            <a:r>
              <a:rPr lang="en-US" sz="1200" b="0" kern="1200" baseline="0" dirty="0" smtClean="0">
                <a:solidFill>
                  <a:schemeClr val="tx1"/>
                </a:solidFill>
                <a:effectLst/>
                <a:latin typeface="+mn-lt"/>
                <a:ea typeface="+mn-ea"/>
                <a:cs typeface="+mn-cs"/>
              </a:rPr>
              <a:t> White tells us [click]</a:t>
            </a: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[continued on next slide]</a:t>
            </a:r>
            <a:endParaRPr lang="en-US" b="0" dirty="0"/>
          </a:p>
        </p:txBody>
      </p:sp>
      <p:sp>
        <p:nvSpPr>
          <p:cNvPr id="4" name="Slide Number Placeholder 3"/>
          <p:cNvSpPr>
            <a:spLocks noGrp="1"/>
          </p:cNvSpPr>
          <p:nvPr>
            <p:ph type="sldNum" sz="quarter" idx="10"/>
          </p:nvPr>
        </p:nvSpPr>
        <p:spPr/>
        <p:txBody>
          <a:bodyPr/>
          <a:lstStyle/>
          <a:p>
            <a:fld id="{32AFF443-48A1-445F-9E75-FCB18743A409}" type="slidenum">
              <a:rPr lang="en-US" smtClean="0"/>
              <a:t>53</a:t>
            </a:fld>
            <a:endParaRPr lang="en-US"/>
          </a:p>
        </p:txBody>
      </p:sp>
    </p:spTree>
    <p:extLst>
      <p:ext uri="{BB962C8B-B14F-4D97-AF65-F5344CB8AC3E}">
        <p14:creationId xmlns:p14="http://schemas.microsoft.com/office/powerpoint/2010/main" val="3714349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[read]</a:t>
            </a:r>
          </a:p>
          <a:p>
            <a:endParaRPr lang="en-US" dirty="0" smtClean="0"/>
          </a:p>
          <a:p>
            <a:r>
              <a:rPr lang="en-US" dirty="0" smtClean="0"/>
              <a:t>Jesus, the Gentle God</a:t>
            </a:r>
            <a:r>
              <a:rPr lang="en-US" baseline="0" dirty="0" smtClean="0"/>
              <a:t> knocks</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54</a:t>
            </a:fld>
            <a:endParaRPr lang="en-US"/>
          </a:p>
        </p:txBody>
      </p:sp>
    </p:spTree>
    <p:extLst>
      <p:ext uri="{BB962C8B-B14F-4D97-AF65-F5344CB8AC3E}">
        <p14:creationId xmlns:p14="http://schemas.microsoft.com/office/powerpoint/2010/main" val="41410158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Self keeps us from opening the door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Self keeps</a:t>
            </a:r>
            <a:r>
              <a:rPr lang="en-US" sz="1200" kern="1200" baseline="0" dirty="0" smtClean="0">
                <a:solidFill>
                  <a:schemeClr val="tx1"/>
                </a:solidFill>
                <a:effectLst/>
                <a:latin typeface="+mn-lt"/>
                <a:ea typeface="+mn-ea"/>
                <a:cs typeface="+mn-cs"/>
              </a:rPr>
              <a:t> us from </a:t>
            </a:r>
            <a:r>
              <a:rPr lang="en-US" sz="1200" kern="1200" dirty="0" smtClean="0">
                <a:solidFill>
                  <a:schemeClr val="tx1"/>
                </a:solidFill>
                <a:effectLst/>
                <a:latin typeface="+mn-lt"/>
                <a:ea typeface="+mn-ea"/>
                <a:cs typeface="+mn-cs"/>
              </a:rPr>
              <a:t>tilting</a:t>
            </a:r>
            <a:r>
              <a:rPr lang="en-US" sz="1200" kern="1200" baseline="0" dirty="0" smtClean="0">
                <a:solidFill>
                  <a:schemeClr val="tx1"/>
                </a:solidFill>
                <a:effectLst/>
                <a:latin typeface="+mn-lt"/>
                <a:ea typeface="+mn-ea"/>
                <a:cs typeface="+mn-cs"/>
              </a:rPr>
              <a:t> toward-Son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 is why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Self must go – no matter the cost</a:t>
            </a:r>
          </a:p>
        </p:txBody>
      </p:sp>
      <p:sp>
        <p:nvSpPr>
          <p:cNvPr id="4" name="Slide Number Placeholder 3"/>
          <p:cNvSpPr>
            <a:spLocks noGrp="1"/>
          </p:cNvSpPr>
          <p:nvPr>
            <p:ph type="sldNum" sz="quarter" idx="10"/>
          </p:nvPr>
        </p:nvSpPr>
        <p:spPr/>
        <p:txBody>
          <a:bodyPr/>
          <a:lstStyle/>
          <a:p>
            <a:fld id="{32AFF443-48A1-445F-9E75-FCB18743A409}" type="slidenum">
              <a:rPr lang="en-US" smtClean="0"/>
              <a:t>55</a:t>
            </a:fld>
            <a:endParaRPr lang="en-US"/>
          </a:p>
        </p:txBody>
      </p:sp>
    </p:spTree>
    <p:extLst>
      <p:ext uri="{BB962C8B-B14F-4D97-AF65-F5344CB8AC3E}">
        <p14:creationId xmlns:p14="http://schemas.microsoft.com/office/powerpoint/2010/main" val="2028151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April 26, 2003 Aron Ralston</a:t>
            </a: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Blue John Canyon, Utah</a:t>
            </a:r>
          </a:p>
          <a:p>
            <a:r>
              <a:rPr lang="en-US" sz="1200" kern="1200" baseline="0" dirty="0" smtClean="0">
                <a:solidFill>
                  <a:schemeClr val="tx1"/>
                </a:solidFill>
                <a:effectLst/>
                <a:latin typeface="+mn-lt"/>
                <a:ea typeface="+mn-ea"/>
                <a:cs typeface="+mn-cs"/>
              </a:rPr>
              <a:t>   3 days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Prepared</a:t>
            </a:r>
            <a:r>
              <a:rPr lang="en-US" sz="1200" kern="1200" baseline="0" dirty="0" smtClean="0">
                <a:solidFill>
                  <a:schemeClr val="tx1"/>
                </a:solidFill>
                <a:effectLst/>
                <a:latin typeface="+mn-lt"/>
                <a:ea typeface="+mn-ea"/>
                <a:cs typeface="+mn-cs"/>
              </a:rPr>
              <a:t> to die-did not die - agony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April 26, 2003, Aron Ralston’s right hand became trapped by a large boulder while he was scrambling alone through a narrow crack called Blue John Canyon in Wayne County, Utah. For three days Aron tried desperately to free himself from his deadly predicament, but the boulder could not be budged and his hand remained tightly pinned to the canyon wall. With little food and water and with no hope of rescue, he eventually documented his plight and his last will and testament on his pocket video camera and prepared to die.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Aron did not die. Instead desperation drove him to do something unthinkable in order to free himself from the boulder that pinned him helplessly to this world. After purposefully snapping the wrist bones in his trapped hand, Aron used a dull knife, to cut the hand off. Throughout the agony of that hour-long amputation, it was the thought of his up-coming freedom that kept him going. He writes, “It was both extremes of pain and absolute elation. I had to keep myself from passing out from that pain – that most incinerating, excruciating sensation of cutting the nerve. And that was the crux of it because as that sensation subsided, I was still there – and closer than I'd ever been to being free.” ( http://www.wide$#?!@QA1worldmag.com/features/127-hours-in-the-life-of-aron-ralston)</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56</a:t>
            </a:fld>
            <a:endParaRPr lang="en-US"/>
          </a:p>
        </p:txBody>
      </p:sp>
    </p:spTree>
    <p:extLst>
      <p:ext uri="{BB962C8B-B14F-4D97-AF65-F5344CB8AC3E}">
        <p14:creationId xmlns:p14="http://schemas.microsoft.com/office/powerpoint/2010/main" val="3430339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You and I have part of our flesh</a:t>
            </a:r>
          </a:p>
          <a:p>
            <a:r>
              <a:rPr lang="en-US" sz="1200" kern="1200" baseline="0" dirty="0" smtClean="0">
                <a:solidFill>
                  <a:schemeClr val="tx1"/>
                </a:solidFill>
                <a:effectLst/>
                <a:latin typeface="+mn-lt"/>
                <a:ea typeface="+mn-ea"/>
                <a:cs typeface="+mn-cs"/>
              </a:rPr>
              <a:t>    pinning us to this world</a:t>
            </a:r>
          </a:p>
          <a:p>
            <a:r>
              <a:rPr lang="en-US" sz="1200" kern="1200" baseline="0" dirty="0" smtClean="0">
                <a:solidFill>
                  <a:schemeClr val="tx1"/>
                </a:solidFill>
                <a:effectLst/>
                <a:latin typeface="+mn-lt"/>
                <a:ea typeface="+mn-ea"/>
                <a:cs typeface="+mn-cs"/>
              </a:rPr>
              <a:t>Radical action needed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Matt 5:30</a:t>
            </a:r>
            <a:r>
              <a:rPr lang="en-US" sz="1200" kern="1200" baseline="0" dirty="0" smtClean="0">
                <a:solidFill>
                  <a:schemeClr val="tx1"/>
                </a:solidFill>
                <a:effectLst/>
                <a:latin typeface="+mn-lt"/>
                <a:ea typeface="+mn-ea"/>
                <a:cs typeface="+mn-cs"/>
              </a:rPr>
              <a:t> – hand causes you-stumble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April 26, 2003, Aron Ralston’s right hand became trapped by a large boulder while he was scrambling alone through a narrow crack called Blue John Canyon in Wayne County, Utah. For three days Aron tried desperately to free himself from his deadly predicament, but the boulder could not be budged and his hand remained tightly pinned to the canyon wall. With little food and water and with no hope of rescue, he eventually documented his plight and his last will and testament on his pocket video camera and prepared to die.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Aron did not die. Instead desperation drove him to do something unthinkable in order to free himself from the boulder that pinned him helplessly to this world. After purposefully snapping the wrist bones in his trapped hand, Aron used a dull knife, to cut the hand off. Throughout the agony of that hour-long amputation, it was the thought of his up-coming freedom that kept him going. He writes, “It was both extremes of pain and absolute elation. I had to keep myself from passing out from that pain – that most incinerating, excruciating sensation of cutting the nerve. And that was the crux of it because as that sensation subsided, I was still there – and closer than I'd ever been to being free.” ( http://www.wide$#?!@QA1worldmag.com/features/127-hours-in-the-life-of-aron-ralston)</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57</a:t>
            </a:fld>
            <a:endParaRPr lang="en-US"/>
          </a:p>
        </p:txBody>
      </p:sp>
    </p:spTree>
    <p:extLst>
      <p:ext uri="{BB962C8B-B14F-4D97-AF65-F5344CB8AC3E}">
        <p14:creationId xmlns:p14="http://schemas.microsoft.com/office/powerpoint/2010/main" val="25915379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Phrase]</a:t>
            </a:r>
          </a:p>
          <a:p>
            <a:r>
              <a:rPr lang="en-US" dirty="0" smtClean="0"/>
              <a:t>[call] – only God,</a:t>
            </a:r>
            <a:r>
              <a:rPr lang="en-US" baseline="0" dirty="0" smtClean="0"/>
              <a:t> but we must let</a:t>
            </a:r>
            <a:endParaRPr lang="en-US" dirty="0" smtClean="0"/>
          </a:p>
          <a:p>
            <a:endParaRPr lang="en-US" dirty="0" smtClean="0"/>
          </a:p>
          <a:p>
            <a:r>
              <a:rPr lang="en-US" dirty="0" smtClean="0"/>
              <a:t>Next time- the cure, our part</a:t>
            </a:r>
          </a:p>
          <a:p>
            <a:r>
              <a:rPr lang="en-US" dirty="0" smtClean="0"/>
              <a:t>[pray]</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58</a:t>
            </a:fld>
            <a:endParaRPr lang="en-US"/>
          </a:p>
        </p:txBody>
      </p:sp>
    </p:spTree>
    <p:extLst>
      <p:ext uri="{BB962C8B-B14F-4D97-AF65-F5344CB8AC3E}">
        <p14:creationId xmlns:p14="http://schemas.microsoft.com/office/powerpoint/2010/main" val="168103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would happen…[click]</a:t>
            </a:r>
          </a:p>
          <a:p>
            <a:endParaRPr lang="en-US" dirty="0" smtClean="0"/>
          </a:p>
          <a:p>
            <a:r>
              <a:rPr lang="en-US" dirty="0" smtClean="0"/>
              <a:t>Lesson - pays to recognize our enemy</a:t>
            </a:r>
          </a:p>
          <a:p>
            <a:endParaRPr lang="en-US" dirty="0" smtClean="0"/>
          </a:p>
          <a:p>
            <a:r>
              <a:rPr lang="en-US" dirty="0" smtClean="0"/>
              <a:t>To conquer the cape-attack</a:t>
            </a:r>
            <a:r>
              <a:rPr lang="en-US" baseline="0" dirty="0" smtClean="0"/>
              <a:t> the </a:t>
            </a:r>
            <a:r>
              <a:rPr lang="en-US" baseline="0" dirty="0" err="1" smtClean="0"/>
              <a:t>mata</a:t>
            </a:r>
            <a:r>
              <a:rPr lang="en-US" baseline="0" dirty="0" smtClean="0"/>
              <a:t>.</a:t>
            </a:r>
            <a:endParaRPr lang="en-US" dirty="0" smtClean="0"/>
          </a:p>
          <a:p>
            <a:endParaRPr lang="en-US" dirty="0" smtClean="0"/>
          </a:p>
          <a:p>
            <a:r>
              <a:rPr lang="en-US" dirty="0" smtClean="0"/>
              <a:t>----------------------------------------</a:t>
            </a:r>
          </a:p>
          <a:p>
            <a:endParaRPr lang="en-US" dirty="0" smtClean="0"/>
          </a:p>
          <a:p>
            <a:endParaRPr lang="en-US" dirty="0" smtClean="0"/>
          </a:p>
          <a:p>
            <a:r>
              <a:rPr lang="en-US" dirty="0" smtClean="0"/>
              <a:t>But what would happen</a:t>
            </a:r>
            <a:r>
              <a:rPr lang="en-US" baseline="0" dirty="0" smtClean="0"/>
              <a:t> if the bull ignored the distracting cape and attacked the matador directly?</a:t>
            </a:r>
          </a:p>
          <a:p>
            <a:endParaRPr lang="en-US" baseline="0" dirty="0" smtClean="0"/>
          </a:p>
          <a:p>
            <a:r>
              <a:rPr lang="en-US" baseline="0" dirty="0" smtClean="0"/>
              <a:t>[click]</a:t>
            </a:r>
          </a:p>
          <a:p>
            <a:endParaRPr lang="en-US" baseline="0" dirty="0" smtClean="0"/>
          </a:p>
          <a:p>
            <a:r>
              <a:rPr lang="en-US" baseline="0" dirty="0" smtClean="0"/>
              <a:t>The contest would be quickly won and it would be the matador’s crushed and lifeless body that is pulled from the ring</a:t>
            </a:r>
          </a:p>
          <a:p>
            <a:endParaRPr lang="en-US" dirty="0" smtClean="0"/>
          </a:p>
          <a:p>
            <a:r>
              <a:rPr lang="en-US" dirty="0" smtClean="0"/>
              <a:t>The</a:t>
            </a:r>
            <a:r>
              <a:rPr lang="en-US" baseline="0" dirty="0" smtClean="0"/>
              <a:t> lesson that we can learn is that it pays to recognize our enemy</a:t>
            </a:r>
          </a:p>
          <a:p>
            <a:endParaRPr lang="en-US" dirty="0" smtClean="0"/>
          </a:p>
          <a:p>
            <a:r>
              <a:rPr lang="en-US" dirty="0" smtClean="0"/>
              <a:t>In the</a:t>
            </a:r>
            <a:r>
              <a:rPr lang="en-US" baseline="0" dirty="0" smtClean="0"/>
              <a:t> spiritual realm this is especially important. It is easy to fight the wrong enemy and lose battles when we should be more than conquerors</a:t>
            </a:r>
            <a:endParaRPr lang="en-US" dirty="0"/>
          </a:p>
        </p:txBody>
      </p:sp>
      <p:sp>
        <p:nvSpPr>
          <p:cNvPr id="4" name="Slide Number Placeholder 3"/>
          <p:cNvSpPr>
            <a:spLocks noGrp="1"/>
          </p:cNvSpPr>
          <p:nvPr>
            <p:ph type="sldNum" sz="quarter" idx="10"/>
          </p:nvPr>
        </p:nvSpPr>
        <p:spPr/>
        <p:txBody>
          <a:bodyPr/>
          <a:lstStyle/>
          <a:p>
            <a:fld id="{614838AD-D3EA-441C-967E-80CB59CBCDF4}" type="slidenum">
              <a:rPr lang="en-US" smtClean="0"/>
              <a:t>6</a:t>
            </a:fld>
            <a:endParaRPr lang="en-US"/>
          </a:p>
        </p:txBody>
      </p:sp>
    </p:spTree>
    <p:extLst>
      <p:ext uri="{BB962C8B-B14F-4D97-AF65-F5344CB8AC3E}">
        <p14:creationId xmlns:p14="http://schemas.microsoft.com/office/powerpoint/2010/main" val="2429845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True in Christian life as well</a:t>
            </a:r>
          </a:p>
          <a:p>
            <a:endParaRPr lang="en-US" baseline="0" dirty="0" smtClean="0"/>
          </a:p>
          <a:p>
            <a:r>
              <a:rPr lang="en-US" baseline="0" dirty="0" smtClean="0"/>
              <a:t>[click]</a:t>
            </a:r>
          </a:p>
          <a:p>
            <a:endParaRPr lang="en-US" baseline="0" dirty="0" smtClean="0"/>
          </a:p>
          <a:p>
            <a:r>
              <a:rPr lang="en-US" baseline="0" dirty="0" smtClean="0"/>
              <a:t>We should be “more than conquerors”</a:t>
            </a:r>
          </a:p>
          <a:p>
            <a:r>
              <a:rPr lang="en-US" baseline="0" dirty="0" smtClean="0"/>
              <a:t>-----------------------</a:t>
            </a:r>
          </a:p>
          <a:p>
            <a:endParaRPr lang="en-US" baseline="0" dirty="0" smtClean="0"/>
          </a:p>
          <a:p>
            <a:endParaRPr lang="en-US" baseline="0" dirty="0" smtClean="0"/>
          </a:p>
          <a:p>
            <a:r>
              <a:rPr lang="en-US" sz="1200" kern="1200" dirty="0" smtClean="0">
                <a:solidFill>
                  <a:schemeClr val="tx1"/>
                </a:solidFill>
                <a:effectLst/>
                <a:latin typeface="+mn-lt"/>
                <a:ea typeface="+mn-ea"/>
                <a:cs typeface="+mn-cs"/>
              </a:rPr>
              <a:t>Just like the bull in the bull-fighting illustration, we must recognize our true enemy. If we fail to do so, we will fight the wrong battles and suffer defeat no matter how victorious we are. The red cape can be torn to shreds, but it cannot be hurt. We must target the matador.</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Sometimes as Christians it is easy to look at all our faults, failures, and sins and say, “I need to do better.” And, of course, we do need to do better. But not by attacking the faults, failures, and sins directly. They are the red cape. They cannot be hurt. If we desire to conquer the red cape, we must destroy the matador. Then the cape will fall lifeless to the ground, never to rise again.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Ellen White nails it on the head when she writes, [click –</a:t>
            </a:r>
            <a:r>
              <a:rPr lang="en-US" sz="1200" kern="1200" baseline="0" dirty="0" smtClean="0">
                <a:solidFill>
                  <a:schemeClr val="tx1"/>
                </a:solidFill>
                <a:effectLst/>
                <a:latin typeface="+mn-lt"/>
                <a:ea typeface="+mn-ea"/>
                <a:cs typeface="+mn-cs"/>
              </a:rPr>
              <a:t> read]</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7</a:t>
            </a:fld>
            <a:endParaRPr lang="en-US"/>
          </a:p>
        </p:txBody>
      </p:sp>
    </p:spTree>
    <p:extLst>
      <p:ext uri="{BB962C8B-B14F-4D97-AF65-F5344CB8AC3E}">
        <p14:creationId xmlns:p14="http://schemas.microsoft.com/office/powerpoint/2010/main" val="248120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Devil [click</a:t>
            </a:r>
            <a:r>
              <a:rPr lang="en-US" baseline="0" dirty="0" smtClean="0"/>
              <a:t> – read]</a:t>
            </a:r>
          </a:p>
          <a:p>
            <a:endParaRPr lang="en-US" baseline="0" dirty="0" smtClean="0"/>
          </a:p>
          <a:p>
            <a:r>
              <a:rPr lang="en-US" baseline="0" dirty="0" smtClean="0"/>
              <a:t>Two things we should know…</a:t>
            </a:r>
          </a:p>
          <a:p>
            <a:r>
              <a:rPr lang="en-US" baseline="0" dirty="0" smtClean="0"/>
              <a:t>  1. much too strong for us</a:t>
            </a:r>
          </a:p>
          <a:p>
            <a:r>
              <a:rPr lang="en-US" baseline="0" dirty="0" smtClean="0"/>
              <a:t>  2. Defeated [click – read] </a:t>
            </a:r>
            <a:endParaRPr lang="en-US" dirty="0" smtClean="0"/>
          </a:p>
          <a:p>
            <a:endParaRPr lang="en-US" dirty="0" smtClean="0"/>
          </a:p>
          <a:p>
            <a:endParaRPr lang="en-US" dirty="0" smtClean="0"/>
          </a:p>
          <a:p>
            <a:endParaRPr lang="en-US" dirty="0" smtClean="0"/>
          </a:p>
          <a:p>
            <a:r>
              <a:rPr lang="en-US" dirty="0" smtClean="0"/>
              <a:t>------------------------------</a:t>
            </a:r>
          </a:p>
          <a:p>
            <a:r>
              <a:rPr lang="en-US" dirty="0" smtClean="0"/>
              <a:t>The devil clearly fits that description [click photo]</a:t>
            </a:r>
          </a:p>
          <a:p>
            <a:endParaRPr lang="en-US" dirty="0" smtClean="0"/>
          </a:p>
          <a:p>
            <a:r>
              <a:rPr lang="en-US" dirty="0" smtClean="0"/>
              <a:t>He started the</a:t>
            </a:r>
            <a:r>
              <a:rPr lang="en-US" baseline="0" dirty="0" smtClean="0"/>
              <a:t> war in heaven and has continued it to this day</a:t>
            </a:r>
          </a:p>
          <a:p>
            <a:endParaRPr lang="en-US" baseline="0" dirty="0" smtClean="0"/>
          </a:p>
          <a:p>
            <a:r>
              <a:rPr lang="en-US" baseline="0" dirty="0" smtClean="0"/>
              <a:t>Paul clearly teaches that the devil is an enemy of ours [click – read verse]</a:t>
            </a:r>
          </a:p>
          <a:p>
            <a:endParaRPr lang="en-US" baseline="0" dirty="0" smtClean="0"/>
          </a:p>
          <a:p>
            <a:r>
              <a:rPr lang="en-US" baseline="0" dirty="0" smtClean="0"/>
              <a:t>But the good news is that Jesus died [click – read verse]</a:t>
            </a:r>
          </a:p>
          <a:p>
            <a:endParaRPr lang="en-US" baseline="0" dirty="0" smtClean="0"/>
          </a:p>
          <a:p>
            <a:r>
              <a:rPr lang="en-US" baseline="0" dirty="0" smtClean="0"/>
              <a:t>[click] So that makes 1 foe down. </a:t>
            </a:r>
          </a:p>
          <a:p>
            <a:endParaRPr lang="en-US" baseline="0"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8</a:t>
            </a:fld>
            <a:endParaRPr lang="en-US"/>
          </a:p>
        </p:txBody>
      </p:sp>
    </p:spTree>
    <p:extLst>
      <p:ext uri="{BB962C8B-B14F-4D97-AF65-F5344CB8AC3E}">
        <p14:creationId xmlns:p14="http://schemas.microsoft.com/office/powerpoint/2010/main" val="156945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Does God have other enemies?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Yes, worse, in some ways, than devil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 7 billion [click – read]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does God have any other enemies?</a:t>
            </a:r>
            <a:endParaRPr lang="en-US" dirty="0" smtClean="0"/>
          </a:p>
          <a:p>
            <a:endParaRPr lang="en-US" dirty="0" smtClean="0"/>
          </a:p>
          <a:p>
            <a:r>
              <a:rPr lang="en-US" dirty="0" smtClean="0"/>
              <a:t>The answer</a:t>
            </a:r>
            <a:r>
              <a:rPr lang="en-US" baseline="0" dirty="0" smtClean="0"/>
              <a:t> is yes, over 6 billion of them.</a:t>
            </a:r>
          </a:p>
          <a:p>
            <a:endParaRPr lang="en-US" baseline="0" dirty="0" smtClean="0"/>
          </a:p>
          <a:p>
            <a:r>
              <a:rPr lang="en-US" baseline="0" dirty="0" smtClean="0"/>
              <a:t>And these enemies are more difficult to conquer than the devil</a:t>
            </a:r>
          </a:p>
          <a:p>
            <a:endParaRPr lang="en-US" baseline="0" dirty="0" smtClean="0"/>
          </a:p>
          <a:p>
            <a:r>
              <a:rPr lang="en-US" baseline="0" dirty="0" smtClean="0"/>
              <a:t>Whether we like it or not, you and I are, by nature, enemies of God.</a:t>
            </a:r>
          </a:p>
          <a:p>
            <a:endParaRPr lang="en-US" baseline="0" dirty="0" smtClean="0"/>
          </a:p>
          <a:p>
            <a:r>
              <a:rPr lang="en-US" baseline="0" dirty="0" smtClean="0"/>
              <a:t>Paul asserts that [click]</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9</a:t>
            </a:fld>
            <a:endParaRPr lang="en-US"/>
          </a:p>
        </p:txBody>
      </p:sp>
    </p:spTree>
    <p:extLst>
      <p:ext uri="{BB962C8B-B14F-4D97-AF65-F5344CB8AC3E}">
        <p14:creationId xmlns:p14="http://schemas.microsoft.com/office/powerpoint/2010/main" val="153116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63084" y="1905000"/>
            <a:ext cx="10720917"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AF8DD645-B9B4-46EE-B031-35C24A448A04}" type="datetimeFigureOut">
              <a:rPr lang="en-US" smtClean="0"/>
              <a:t>10/17/2016</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smtClean="0"/>
              <a:t>
              </a:t>
            </a:r>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8317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6993E9-CEF0-47B7-AEA6-AFACC79966BA}" type="datetimeFigureOut">
              <a:rPr lang="en-US" smtClean="0"/>
              <a:t>10/17/2016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3145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10/17/2016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2807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E62588-EC5C-453B-A942-AA1C7EFEEF33}" type="datetimeFigureOut">
              <a:rPr lang="en-US" smtClean="0"/>
              <a:t>10/17/2016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048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D5D575-BDA5-4AAF-81DC-5D38C213A391}" type="datetimeFigureOut">
              <a:rPr lang="en-US" smtClean="0"/>
              <a:t>10/17/2016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8870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smtClean="0"/>
              <a:t>10/17/2016</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2531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959AD-49F4-478E-A013-BE606CDD1B41}" type="datetimeFigureOut">
              <a:rPr lang="en-US" smtClean="0"/>
              <a:t>10/17/2016</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4819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5E8D2-BCEE-4D3D-AE6D-93BD204BAD0C}" type="datetimeFigureOut">
              <a:rPr lang="en-US" smtClean="0"/>
              <a:t>10/17/2016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5715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BF110E-D48F-4A61-BE6D-11D38A61FE05}" type="datetimeFigureOut">
              <a:rPr lang="en-US" smtClean="0"/>
              <a:t>10/17/2016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4878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9E700-EF95-463F-B75A-2CDEC15C5A37}" type="datetimeFigureOut">
              <a:rPr lang="en-US" smtClean="0"/>
              <a:t>10/17/2016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9871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C6CC6-9B37-4318-8876-62F2332BE330}" type="datetimeFigureOut">
              <a:rPr lang="en-US" smtClean="0"/>
              <a:t>10/17/2016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7754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1C7781-F104-4BD5-BC26-3DB2DD695986}" type="datetimeFigureOut">
              <a:rPr lang="en-US" smtClean="0"/>
              <a:t>10/17/2016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2805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BB9AD0-4BAD-48BB-B06C-62CAB66B1652}" type="datetimeFigureOut">
              <a:rPr lang="en-US" smtClean="0"/>
              <a:t>10/17/2016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6808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6347D66-9247-4313-B245-9F882A4407CD}" type="datetimeFigureOut">
              <a:rPr lang="en-US" smtClean="0"/>
              <a:t>10/17/2016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0038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75022A5-2C49-4E61-8AF1-56B5ABF57608}" type="datetimeFigureOut">
              <a:rPr lang="en-US" smtClean="0"/>
              <a:t>10/17/2016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8290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1580A0-ED6C-4884-9FFE-87471827F59A}" type="datetimeFigureOut">
              <a:rPr lang="en-US" smtClean="0"/>
              <a:t>10/17/2016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512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474D98-3273-47CE-B312-A00AAFA2779F}" type="datetimeFigureOut">
              <a:rPr lang="en-US" smtClean="0"/>
              <a:t>10/17/2016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412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5.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screen">
            <a:extLst>
              <a:ext uri="{28A0092B-C50C-407E-A947-70E740481C1C}">
                <a14:useLocalDpi xmlns:a14="http://schemas.microsoft.com/office/drawing/2010/main"/>
              </a:ext>
            </a:extLst>
          </a:blip>
          <a:srcRect b="10453"/>
          <a:stretch>
            <a:fillRect/>
          </a:stretch>
        </p:blipFill>
        <p:spPr>
          <a:xfrm>
            <a:off x="0" y="1299706"/>
            <a:ext cx="12192000" cy="5558294"/>
          </a:xfrm>
          <a:prstGeom prst="rect">
            <a:avLst/>
          </a:prstGeom>
        </p:spPr>
      </p:pic>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63083" y="1905001"/>
            <a:ext cx="10720917"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10/17/2016</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055673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60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ELSE is my enemy?</a:t>
            </a:r>
            <a:endParaRPr lang="en-US" dirty="0"/>
          </a:p>
        </p:txBody>
      </p:sp>
      <p:sp>
        <p:nvSpPr>
          <p:cNvPr id="3" name="Content Placeholder 2"/>
          <p:cNvSpPr>
            <a:spLocks noGrp="1"/>
          </p:cNvSpPr>
          <p:nvPr>
            <p:ph idx="1"/>
          </p:nvPr>
        </p:nvSpPr>
        <p:spPr>
          <a:xfrm>
            <a:off x="2057400" y="2895600"/>
            <a:ext cx="8305800" cy="3530600"/>
          </a:xfrm>
        </p:spPr>
        <p:txBody>
          <a:bodyPr>
            <a:normAutofit/>
          </a:bodyPr>
          <a:lstStyle/>
          <a:p>
            <a:pPr marL="0" indent="0">
              <a:buNone/>
            </a:pPr>
            <a:r>
              <a:rPr lang="en-US" sz="3200" dirty="0"/>
              <a:t>“…the mind set on the flesh is </a:t>
            </a:r>
            <a:r>
              <a:rPr lang="en-US" sz="3200" b="1" dirty="0">
                <a:solidFill>
                  <a:srgbClr val="C00000"/>
                </a:solidFill>
              </a:rPr>
              <a:t>hostile</a:t>
            </a:r>
            <a:r>
              <a:rPr lang="en-US" sz="3200" dirty="0"/>
              <a:t> toward God; for it does not subject itself to the law of God, for it is </a:t>
            </a:r>
            <a:r>
              <a:rPr lang="en-US" sz="3200" b="1" dirty="0">
                <a:solidFill>
                  <a:srgbClr val="C00000"/>
                </a:solidFill>
              </a:rPr>
              <a:t>not even able </a:t>
            </a:r>
            <a:r>
              <a:rPr lang="en-US" sz="3200" dirty="0"/>
              <a:t>to do so, and those who are in the flesh cannot please God.”</a:t>
            </a:r>
          </a:p>
          <a:p>
            <a:pPr marL="0" indent="0">
              <a:buNone/>
            </a:pPr>
            <a:r>
              <a:rPr lang="en-US" dirty="0"/>
              <a:t>	</a:t>
            </a:r>
            <a:r>
              <a:rPr lang="en-US" dirty="0" smtClean="0"/>
              <a:t>											Romans 8:8</a:t>
            </a:r>
          </a:p>
        </p:txBody>
      </p:sp>
    </p:spTree>
    <p:extLst>
      <p:ext uri="{BB962C8B-B14F-4D97-AF65-F5344CB8AC3E}">
        <p14:creationId xmlns:p14="http://schemas.microsoft.com/office/powerpoint/2010/main" val="392471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ELSE is my enemy?</a:t>
            </a:r>
          </a:p>
        </p:txBody>
      </p:sp>
      <p:sp>
        <p:nvSpPr>
          <p:cNvPr id="3" name="Content Placeholder 2"/>
          <p:cNvSpPr>
            <a:spLocks noGrp="1"/>
          </p:cNvSpPr>
          <p:nvPr>
            <p:ph idx="1"/>
          </p:nvPr>
        </p:nvSpPr>
        <p:spPr>
          <a:xfrm>
            <a:off x="2390442" y="3200400"/>
            <a:ext cx="7591759" cy="3276600"/>
          </a:xfrm>
        </p:spPr>
        <p:txBody>
          <a:bodyPr>
            <a:normAutofit/>
          </a:bodyPr>
          <a:lstStyle/>
          <a:p>
            <a:pPr marL="0" indent="0">
              <a:buNone/>
            </a:pPr>
            <a:r>
              <a:rPr lang="en-US" sz="3200" dirty="0" smtClean="0"/>
              <a:t>“As </a:t>
            </a:r>
            <a:r>
              <a:rPr lang="en-US" sz="3200" dirty="0"/>
              <a:t>soon as Adam sinned, he was in harmony with the first great apostate and </a:t>
            </a:r>
            <a:r>
              <a:rPr lang="en-US" sz="3200" b="1" dirty="0">
                <a:solidFill>
                  <a:srgbClr val="C00000"/>
                </a:solidFill>
              </a:rPr>
              <a:t>at war with God</a:t>
            </a:r>
            <a:r>
              <a:rPr lang="en-US" sz="3200" dirty="0"/>
              <a:t>.” </a:t>
            </a:r>
          </a:p>
          <a:p>
            <a:pPr marL="0" indent="0">
              <a:buNone/>
            </a:pPr>
            <a:r>
              <a:rPr lang="en-US" dirty="0" smtClean="0"/>
              <a:t>						Youth </a:t>
            </a:r>
            <a:r>
              <a:rPr lang="en-US" dirty="0"/>
              <a:t>Instructor, October 11, </a:t>
            </a:r>
            <a:r>
              <a:rPr lang="en-US" dirty="0" smtClean="0"/>
              <a:t>1894</a:t>
            </a:r>
            <a:endParaRPr lang="en-US" dirty="0"/>
          </a:p>
          <a:p>
            <a:pPr marL="0" indent="0">
              <a:buNone/>
            </a:pPr>
            <a:endParaRPr lang="en-US" dirty="0"/>
          </a:p>
        </p:txBody>
      </p:sp>
    </p:spTree>
    <p:extLst>
      <p:ext uri="{BB962C8B-B14F-4D97-AF65-F5344CB8AC3E}">
        <p14:creationId xmlns:p14="http://schemas.microsoft.com/office/powerpoint/2010/main" val="3960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19201" y="609600"/>
            <a:ext cx="10536499" cy="6172200"/>
          </a:xfrm>
          <a:prstGeom prst="rect">
            <a:avLst/>
          </a:prstGeom>
        </p:spPr>
      </p:pic>
    </p:spTree>
    <p:extLst>
      <p:ext uri="{BB962C8B-B14F-4D97-AF65-F5344CB8AC3E}">
        <p14:creationId xmlns:p14="http://schemas.microsoft.com/office/powerpoint/2010/main" val="2854097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ELSE is my enemy?</a:t>
            </a:r>
          </a:p>
        </p:txBody>
      </p:sp>
      <p:sp>
        <p:nvSpPr>
          <p:cNvPr id="3" name="Content Placeholder 2"/>
          <p:cNvSpPr>
            <a:spLocks noGrp="1"/>
          </p:cNvSpPr>
          <p:nvPr>
            <p:ph idx="1"/>
          </p:nvPr>
        </p:nvSpPr>
        <p:spPr>
          <a:xfrm>
            <a:off x="2286001" y="2870200"/>
            <a:ext cx="7667959" cy="3530600"/>
          </a:xfrm>
        </p:spPr>
        <p:txBody>
          <a:bodyPr/>
          <a:lstStyle/>
          <a:p>
            <a:pPr marL="0" indent="0">
              <a:buNone/>
            </a:pPr>
            <a:r>
              <a:rPr lang="en-US" sz="3200" dirty="0">
                <a:solidFill>
                  <a:schemeClr val="tx1"/>
                </a:solidFill>
              </a:rPr>
              <a:t>“For if while we were enemies we were reconciled to God through the death of His Son, much more, having been reconciled, we shall be saved by His life.” </a:t>
            </a:r>
          </a:p>
          <a:p>
            <a:pPr marL="0" indent="0">
              <a:buNone/>
            </a:pPr>
            <a:r>
              <a:rPr lang="en-US" dirty="0">
                <a:solidFill>
                  <a:schemeClr val="tx1"/>
                </a:solidFill>
              </a:rPr>
              <a:t>	</a:t>
            </a:r>
            <a:r>
              <a:rPr lang="en-US" dirty="0" smtClean="0">
                <a:solidFill>
                  <a:schemeClr val="tx1"/>
                </a:solidFill>
              </a:rPr>
              <a:t>	Romans 5:10</a:t>
            </a:r>
            <a:endParaRPr lang="en-US" dirty="0"/>
          </a:p>
        </p:txBody>
      </p:sp>
    </p:spTree>
    <p:extLst>
      <p:ext uri="{BB962C8B-B14F-4D97-AF65-F5344CB8AC3E}">
        <p14:creationId xmlns:p14="http://schemas.microsoft.com/office/powerpoint/2010/main" val="3665349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059" y="2597458"/>
            <a:ext cx="5166141" cy="3596348"/>
          </a:xfrm>
          <a:prstGeom prst="rect">
            <a:avLst/>
          </a:prstGeom>
        </p:spPr>
      </p:pic>
      <p:sp>
        <p:nvSpPr>
          <p:cNvPr id="2" name="Title 1"/>
          <p:cNvSpPr>
            <a:spLocks noGrp="1"/>
          </p:cNvSpPr>
          <p:nvPr>
            <p:ph type="title"/>
          </p:nvPr>
        </p:nvSpPr>
        <p:spPr/>
        <p:txBody>
          <a:bodyPr/>
          <a:lstStyle/>
          <a:p>
            <a:r>
              <a:rPr lang="en-US" dirty="0" smtClean="0"/>
              <a:t>What is God’s battle?</a:t>
            </a:r>
            <a:endParaRPr lang="en-US" dirty="0"/>
          </a:p>
        </p:txBody>
      </p:sp>
      <p:sp>
        <p:nvSpPr>
          <p:cNvPr id="3" name="Content Placeholder 2"/>
          <p:cNvSpPr>
            <a:spLocks noGrp="1"/>
          </p:cNvSpPr>
          <p:nvPr>
            <p:ph idx="1"/>
          </p:nvPr>
        </p:nvSpPr>
        <p:spPr>
          <a:xfrm>
            <a:off x="5029200" y="2590800"/>
            <a:ext cx="6096000" cy="3657600"/>
          </a:xfrm>
        </p:spPr>
        <p:txBody>
          <a:bodyPr>
            <a:normAutofit/>
          </a:bodyPr>
          <a:lstStyle/>
          <a:p>
            <a:pPr marL="0" indent="0">
              <a:buNone/>
            </a:pPr>
            <a:r>
              <a:rPr lang="en-US" sz="3200" dirty="0">
                <a:solidFill>
                  <a:schemeClr val="tx1"/>
                </a:solidFill>
              </a:rPr>
              <a:t>“Therefore the </a:t>
            </a:r>
            <a:r>
              <a:rPr lang="en-US" sz="3200" dirty="0" smtClean="0">
                <a:solidFill>
                  <a:schemeClr val="tx1"/>
                </a:solidFill>
              </a:rPr>
              <a:t>Lord </a:t>
            </a:r>
            <a:r>
              <a:rPr lang="en-US" sz="3200" dirty="0">
                <a:solidFill>
                  <a:schemeClr val="tx1"/>
                </a:solidFill>
              </a:rPr>
              <a:t>longs to be gracious to you, And therefore He waits on high to have compassion on you…How blessed are all those who long for Him.”</a:t>
            </a:r>
          </a:p>
          <a:p>
            <a:pPr marL="0" indent="0">
              <a:buNone/>
            </a:pPr>
            <a:r>
              <a:rPr lang="en-US" dirty="0" smtClean="0">
                <a:solidFill>
                  <a:schemeClr val="tx1"/>
                </a:solidFill>
              </a:rPr>
              <a:t>									Isaiah 30:18</a:t>
            </a:r>
            <a:endParaRPr lang="en-US" dirty="0"/>
          </a:p>
          <a:p>
            <a:endParaRPr lang="en-US" dirty="0"/>
          </a:p>
        </p:txBody>
      </p:sp>
    </p:spTree>
    <p:extLst>
      <p:ext uri="{BB962C8B-B14F-4D97-AF65-F5344CB8AC3E}">
        <p14:creationId xmlns:p14="http://schemas.microsoft.com/office/powerpoint/2010/main" val="352029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God’s battle?</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059" y="2597458"/>
            <a:ext cx="5166141" cy="3596348"/>
          </a:xfrm>
          <a:prstGeom prst="rect">
            <a:avLst/>
          </a:prstGeom>
        </p:spPr>
      </p:pic>
      <p:sp>
        <p:nvSpPr>
          <p:cNvPr id="7" name="Content Placeholder 2"/>
          <p:cNvSpPr>
            <a:spLocks noGrp="1"/>
          </p:cNvSpPr>
          <p:nvPr>
            <p:ph idx="1"/>
          </p:nvPr>
        </p:nvSpPr>
        <p:spPr>
          <a:xfrm>
            <a:off x="5029200" y="2590800"/>
            <a:ext cx="6096000" cy="3657600"/>
          </a:xfrm>
        </p:spPr>
        <p:txBody>
          <a:bodyPr>
            <a:normAutofit/>
          </a:bodyPr>
          <a:lstStyle/>
          <a:p>
            <a:pPr marL="0" indent="0">
              <a:buNone/>
            </a:pPr>
            <a:r>
              <a:rPr lang="en-US" sz="3200" dirty="0" smtClean="0">
                <a:solidFill>
                  <a:schemeClr val="tx1"/>
                </a:solidFill>
              </a:rPr>
              <a:t>“Therefore </a:t>
            </a:r>
            <a:r>
              <a:rPr lang="en-US" sz="3200" dirty="0">
                <a:solidFill>
                  <a:schemeClr val="tx1"/>
                </a:solidFill>
              </a:rPr>
              <a:t>the </a:t>
            </a:r>
            <a:r>
              <a:rPr lang="en-US" sz="3200" dirty="0" smtClean="0">
                <a:solidFill>
                  <a:schemeClr val="tx1"/>
                </a:solidFill>
              </a:rPr>
              <a:t>Lord </a:t>
            </a:r>
            <a:r>
              <a:rPr lang="en-US" sz="3200" dirty="0">
                <a:solidFill>
                  <a:schemeClr val="tx1"/>
                </a:solidFill>
              </a:rPr>
              <a:t>longs to be gracious to you, And therefore He waits on high to have compassion on you…How blessed are all those who long for Him.”</a:t>
            </a:r>
          </a:p>
          <a:p>
            <a:pPr marL="0" indent="0">
              <a:buNone/>
            </a:pPr>
            <a:r>
              <a:rPr lang="en-US" dirty="0" smtClean="0">
                <a:solidFill>
                  <a:schemeClr val="tx1"/>
                </a:solidFill>
              </a:rPr>
              <a:t>									Isaiah 30:18</a:t>
            </a:r>
            <a:endParaRPr lang="en-US" dirty="0"/>
          </a:p>
          <a:p>
            <a:endParaRPr lang="en-US" dirty="0"/>
          </a:p>
        </p:txBody>
      </p:sp>
    </p:spTree>
    <p:extLst>
      <p:ext uri="{BB962C8B-B14F-4D97-AF65-F5344CB8AC3E}">
        <p14:creationId xmlns:p14="http://schemas.microsoft.com/office/powerpoint/2010/main" val="1221962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828800"/>
            <a:ext cx="12588018" cy="8763000"/>
          </a:xfrm>
          <a:prstGeom prst="rect">
            <a:avLst/>
          </a:prstGeom>
        </p:spPr>
      </p:pic>
    </p:spTree>
    <p:extLst>
      <p:ext uri="{BB962C8B-B14F-4D97-AF65-F5344CB8AC3E}">
        <p14:creationId xmlns:p14="http://schemas.microsoft.com/office/powerpoint/2010/main" val="2153352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9143" y="0"/>
            <a:ext cx="4533715" cy="6858000"/>
          </a:xfrm>
          <a:prstGeom prst="rect">
            <a:avLst/>
          </a:prstGeom>
        </p:spPr>
      </p:pic>
      <p:pic>
        <p:nvPicPr>
          <p:cNvPr id="1026" name="Picture 2" descr="https://upload.wikimedia.org/wikipedia/commons/5/55/Mona_Lisa_headcro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79425" y="0"/>
            <a:ext cx="5988375"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14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fight God</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2335" y="2514600"/>
            <a:ext cx="6547139" cy="4557714"/>
          </a:xfrm>
          <a:prstGeom prst="rect">
            <a:avLst/>
          </a:prstGeom>
        </p:spPr>
      </p:pic>
      <p:sp>
        <p:nvSpPr>
          <p:cNvPr id="4" name="TextBox 3"/>
          <p:cNvSpPr txBox="1"/>
          <p:nvPr/>
        </p:nvSpPr>
        <p:spPr>
          <a:xfrm>
            <a:off x="1295400" y="2514600"/>
            <a:ext cx="5562600" cy="3539430"/>
          </a:xfrm>
          <a:prstGeom prst="rect">
            <a:avLst/>
          </a:prstGeom>
          <a:noFill/>
        </p:spPr>
        <p:txBody>
          <a:bodyPr wrap="square" rtlCol="0">
            <a:spAutoFit/>
          </a:bodyPr>
          <a:lstStyle/>
          <a:p>
            <a:pPr marL="514350" indent="-514350">
              <a:buAutoNum type="arabicPeriod"/>
            </a:pPr>
            <a:r>
              <a:rPr lang="en-US" sz="3200" dirty="0"/>
              <a:t>Not all of God’s blessings are attractive to us</a:t>
            </a:r>
          </a:p>
          <a:p>
            <a:pPr marL="514350" indent="-514350">
              <a:buAutoNum type="arabicPeriod"/>
            </a:pPr>
            <a:endParaRPr lang="en-US" sz="3200" dirty="0"/>
          </a:p>
          <a:p>
            <a:pPr marL="514350" indent="-514350">
              <a:buAutoNum type="arabicPeriod"/>
            </a:pPr>
            <a:r>
              <a:rPr lang="en-US" sz="3200" dirty="0"/>
              <a:t>We are not always willing to pay the price for them.</a:t>
            </a:r>
          </a:p>
        </p:txBody>
      </p:sp>
    </p:spTree>
    <p:extLst>
      <p:ext uri="{BB962C8B-B14F-4D97-AF65-F5344CB8AC3E}">
        <p14:creationId xmlns:p14="http://schemas.microsoft.com/office/powerpoint/2010/main" val="416891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0" y="2362200"/>
            <a:ext cx="4343400" cy="4343400"/>
          </a:xfrm>
          <a:prstGeom prst="rect">
            <a:avLst/>
          </a:prstGeom>
        </p:spPr>
      </p:pic>
      <p:sp>
        <p:nvSpPr>
          <p:cNvPr id="2" name="Title 1"/>
          <p:cNvSpPr>
            <a:spLocks noGrp="1"/>
          </p:cNvSpPr>
          <p:nvPr>
            <p:ph type="title"/>
          </p:nvPr>
        </p:nvSpPr>
        <p:spPr/>
        <p:txBody>
          <a:bodyPr/>
          <a:lstStyle/>
          <a:p>
            <a:r>
              <a:rPr lang="en-US" dirty="0" smtClean="0"/>
              <a:t>Unwilling to be blessed</a:t>
            </a:r>
            <a:endParaRPr lang="en-US" dirty="0"/>
          </a:p>
        </p:txBody>
      </p:sp>
    </p:spTree>
    <p:extLst>
      <p:ext uri="{BB962C8B-B14F-4D97-AF65-F5344CB8AC3E}">
        <p14:creationId xmlns:p14="http://schemas.microsoft.com/office/powerpoint/2010/main" val="8925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85800"/>
            <a:ext cx="13275733" cy="6400800"/>
          </a:xfrm>
          <a:prstGeom prst="rect">
            <a:avLst/>
          </a:prstGeom>
        </p:spPr>
      </p:pic>
      <p:sp>
        <p:nvSpPr>
          <p:cNvPr id="4" name="Title 2"/>
          <p:cNvSpPr>
            <a:spLocks noGrp="1"/>
          </p:cNvSpPr>
          <p:nvPr>
            <p:ph type="ctrTitle"/>
          </p:nvPr>
        </p:nvSpPr>
        <p:spPr>
          <a:xfrm>
            <a:off x="2057400" y="5585819"/>
            <a:ext cx="8825658" cy="1043581"/>
          </a:xfrm>
        </p:spPr>
        <p:txBody>
          <a:bodyPr>
            <a:normAutofit/>
          </a:bodyPr>
          <a:lstStyle/>
          <a:p>
            <a:r>
              <a:rPr lang="en-US" dirty="0" smtClean="0">
                <a:solidFill>
                  <a:schemeClr val="accent2">
                    <a:lumMod val="50000"/>
                  </a:schemeClr>
                </a:solidFill>
                <a:effectLst>
                  <a:glow>
                    <a:schemeClr val="bg1">
                      <a:alpha val="40000"/>
                    </a:schemeClr>
                  </a:glow>
                </a:effectLst>
              </a:rPr>
              <a:t>The Root of the Problem</a:t>
            </a:r>
            <a:endParaRPr lang="en-US" dirty="0">
              <a:solidFill>
                <a:schemeClr val="accent2">
                  <a:lumMod val="50000"/>
                </a:schemeClr>
              </a:solidFill>
              <a:effectLst>
                <a:glow>
                  <a:schemeClr val="bg1">
                    <a:alpha val="40000"/>
                  </a:schemeClr>
                </a:glow>
              </a:effectLst>
            </a:endParaRPr>
          </a:p>
        </p:txBody>
      </p:sp>
      <p:sp>
        <p:nvSpPr>
          <p:cNvPr id="6" name="TextBox 5"/>
          <p:cNvSpPr txBox="1"/>
          <p:nvPr/>
        </p:nvSpPr>
        <p:spPr>
          <a:xfrm>
            <a:off x="8458200" y="609600"/>
            <a:ext cx="3113353" cy="461665"/>
          </a:xfrm>
          <a:prstGeom prst="rect">
            <a:avLst/>
          </a:prstGeom>
          <a:noFill/>
        </p:spPr>
        <p:txBody>
          <a:bodyPr wrap="none" rtlCol="0">
            <a:spAutoFit/>
          </a:bodyPr>
          <a:lstStyle/>
          <a:p>
            <a:r>
              <a:rPr lang="en-US" sz="2400" dirty="0" smtClean="0">
                <a:effectLst>
                  <a:glow rad="1790700">
                    <a:schemeClr val="bg1"/>
                  </a:glow>
                </a:effectLst>
              </a:rPr>
              <a:t>www.delighting.org</a:t>
            </a:r>
            <a:endParaRPr lang="en-US" sz="2400" dirty="0">
              <a:effectLst>
                <a:glow rad="1790700">
                  <a:schemeClr val="bg1"/>
                </a:glow>
              </a:effectLst>
            </a:endParaRPr>
          </a:p>
        </p:txBody>
      </p:sp>
    </p:spTree>
    <p:extLst>
      <p:ext uri="{BB962C8B-B14F-4D97-AF65-F5344CB8AC3E}">
        <p14:creationId xmlns:p14="http://schemas.microsoft.com/office/powerpoint/2010/main" val="1670371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9118" y="3628176"/>
            <a:ext cx="3429199" cy="27432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7506" y="377233"/>
            <a:ext cx="4420895" cy="2950906"/>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7128" y="2345452"/>
            <a:ext cx="4326589" cy="3022648"/>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8787" y="4233196"/>
            <a:ext cx="3404104" cy="2269808"/>
          </a:xfrm>
          <a:prstGeom prst="rect">
            <a:avLst/>
          </a:prstGeom>
        </p:spPr>
      </p:pic>
    </p:spTree>
    <p:extLst>
      <p:ext uri="{BB962C8B-B14F-4D97-AF65-F5344CB8AC3E}">
        <p14:creationId xmlns:p14="http://schemas.microsoft.com/office/powerpoint/2010/main" val="162780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12192000" cy="9084234"/>
          </a:xfrm>
          <a:prstGeom prst="rect">
            <a:avLst/>
          </a:prstGeom>
        </p:spPr>
      </p:pic>
      <p:sp>
        <p:nvSpPr>
          <p:cNvPr id="3" name="Content Placeholder 2"/>
          <p:cNvSpPr>
            <a:spLocks noGrp="1"/>
          </p:cNvSpPr>
          <p:nvPr>
            <p:ph idx="1"/>
          </p:nvPr>
        </p:nvSpPr>
        <p:spPr>
          <a:xfrm>
            <a:off x="1066800" y="381000"/>
            <a:ext cx="10591800" cy="2082800"/>
          </a:xfrm>
        </p:spPr>
        <p:txBody>
          <a:bodyPr/>
          <a:lstStyle/>
          <a:p>
            <a:pPr marL="0" indent="0">
              <a:buNone/>
            </a:pPr>
            <a:r>
              <a:rPr lang="en-US" sz="3200" dirty="0">
                <a:solidFill>
                  <a:schemeClr val="bg1"/>
                </a:solidFill>
              </a:rPr>
              <a:t>“If all were willing, all would be filled with the Spirit.” </a:t>
            </a:r>
            <a:r>
              <a:rPr lang="en-US" dirty="0" smtClean="0">
                <a:solidFill>
                  <a:schemeClr val="bg1"/>
                </a:solidFill>
              </a:rPr>
              <a:t>	</a:t>
            </a:r>
          </a:p>
          <a:p>
            <a:pPr marL="0" indent="0">
              <a:buNone/>
            </a:pPr>
            <a:r>
              <a:rPr lang="en-US" dirty="0">
                <a:solidFill>
                  <a:schemeClr val="bg1"/>
                </a:solidFill>
              </a:rPr>
              <a:t>	</a:t>
            </a:r>
            <a:r>
              <a:rPr lang="en-US" dirty="0" smtClean="0">
                <a:solidFill>
                  <a:schemeClr val="bg1"/>
                </a:solidFill>
              </a:rPr>
              <a:t>												Acts of the Apostles, p. 50</a:t>
            </a:r>
            <a:endParaRPr lang="en-US" dirty="0">
              <a:solidFill>
                <a:schemeClr val="bg1"/>
              </a:solidFill>
            </a:endParaRPr>
          </a:p>
        </p:txBody>
      </p:sp>
    </p:spTree>
    <p:extLst>
      <p:ext uri="{BB962C8B-B14F-4D97-AF65-F5344CB8AC3E}">
        <p14:creationId xmlns:p14="http://schemas.microsoft.com/office/powerpoint/2010/main" val="2914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pic>
        <p:nvPicPr>
          <p:cNvPr id="5" name="Picture 2" descr="Matthew 19:16–26, Christ talking to the rich young ru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438400"/>
            <a:ext cx="6324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93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pic>
        <p:nvPicPr>
          <p:cNvPr id="5" name="Picture 2" descr="Matthew 19:16–26, Christ talking to the rich young ru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438400"/>
            <a:ext cx="6324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72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pic>
        <p:nvPicPr>
          <p:cNvPr id="5" name="Picture 2" descr="Matthew 19:16–26, Christ talking to the rich young ru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438400"/>
            <a:ext cx="6324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365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pic>
        <p:nvPicPr>
          <p:cNvPr id="5" name="Picture 2" descr="Matthew 19:16–26, Christ talking to the rich young ru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438400"/>
            <a:ext cx="6324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72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pic>
        <p:nvPicPr>
          <p:cNvPr id="5" name="Picture 2" descr="Matthew 19:16–26, Christ talking to the rich young ru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438400"/>
            <a:ext cx="6324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54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pic>
        <p:nvPicPr>
          <p:cNvPr id="5" name="Picture 2" descr="Matthew 19:16–26, Christ talking to the rich young ru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438400"/>
            <a:ext cx="6324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53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pic>
        <p:nvPicPr>
          <p:cNvPr id="5" name="Picture 2" descr="Matthew 19:16–26, Christ talking to the rich young ru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438400"/>
            <a:ext cx="6324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392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Unwilling to be Blessed</a:t>
            </a:r>
            <a:endParaRPr lang="en-US" dirty="0"/>
          </a:p>
        </p:txBody>
      </p:sp>
      <p:sp>
        <p:nvSpPr>
          <p:cNvPr id="3" name="Content Placeholder 2"/>
          <p:cNvSpPr>
            <a:spLocks noGrp="1"/>
          </p:cNvSpPr>
          <p:nvPr>
            <p:ph idx="1"/>
          </p:nvPr>
        </p:nvSpPr>
        <p:spPr>
          <a:xfrm>
            <a:off x="914400" y="2336800"/>
            <a:ext cx="10363199" cy="4826000"/>
          </a:xfrm>
        </p:spPr>
        <p:txBody>
          <a:bodyPr>
            <a:normAutofit lnSpcReduction="10000"/>
          </a:bodyPr>
          <a:lstStyle/>
          <a:p>
            <a:r>
              <a:rPr lang="en-US" sz="3000" dirty="0">
                <a:solidFill>
                  <a:schemeClr val="tx1"/>
                </a:solidFill>
              </a:rPr>
              <a:t>“For thus the Lord </a:t>
            </a:r>
            <a:r>
              <a:rPr lang="en-US" sz="3000" dirty="0" smtClean="0">
                <a:solidFill>
                  <a:schemeClr val="tx1"/>
                </a:solidFill>
              </a:rPr>
              <a:t>God, </a:t>
            </a:r>
            <a:r>
              <a:rPr lang="en-US" sz="3000" dirty="0">
                <a:solidFill>
                  <a:schemeClr val="tx1"/>
                </a:solidFill>
              </a:rPr>
              <a:t>the Holy One of Israel, has said, ‘In repentance and rest you will be saved, In quietness and trust is your strength.’ But </a:t>
            </a:r>
            <a:r>
              <a:rPr lang="en-US" sz="3000" b="1" dirty="0">
                <a:solidFill>
                  <a:srgbClr val="FF0000"/>
                </a:solidFill>
              </a:rPr>
              <a:t>you were not willing</a:t>
            </a:r>
            <a:r>
              <a:rPr lang="en-US" sz="3000" dirty="0">
                <a:solidFill>
                  <a:schemeClr val="tx1"/>
                </a:solidFill>
              </a:rPr>
              <a:t>,” </a:t>
            </a:r>
          </a:p>
          <a:p>
            <a:pPr marL="0" indent="0">
              <a:buNone/>
            </a:pPr>
            <a:r>
              <a:rPr lang="en-US" sz="2800" dirty="0">
                <a:solidFill>
                  <a:schemeClr val="tx1"/>
                </a:solidFill>
              </a:rPr>
              <a:t>	</a:t>
            </a:r>
            <a:r>
              <a:rPr lang="en-US" dirty="0" smtClean="0">
                <a:solidFill>
                  <a:schemeClr val="tx1"/>
                </a:solidFill>
              </a:rPr>
              <a:t>														Isaiah 30:15</a:t>
            </a:r>
          </a:p>
          <a:p>
            <a:endParaRPr lang="en-US" dirty="0" smtClean="0">
              <a:solidFill>
                <a:schemeClr val="tx1"/>
              </a:solidFill>
            </a:endParaRPr>
          </a:p>
          <a:p>
            <a:pPr>
              <a:spcBef>
                <a:spcPts val="0"/>
              </a:spcBef>
            </a:pPr>
            <a:r>
              <a:rPr lang="en-US" sz="3000" dirty="0">
                <a:solidFill>
                  <a:schemeClr val="tx1"/>
                </a:solidFill>
              </a:rPr>
              <a:t>“Jerusalem, Jerusalem, … How often I wanted to gather your children together, the way a hen gathers her chicks under her wings, and </a:t>
            </a:r>
            <a:r>
              <a:rPr lang="en-US" sz="3000" b="1" dirty="0">
                <a:solidFill>
                  <a:srgbClr val="FF0000"/>
                </a:solidFill>
              </a:rPr>
              <a:t>you were unwilling</a:t>
            </a:r>
            <a:r>
              <a:rPr lang="en-US" sz="3000" dirty="0">
                <a:solidFill>
                  <a:schemeClr val="tx1"/>
                </a:solidFill>
              </a:rPr>
              <a:t>” </a:t>
            </a:r>
          </a:p>
          <a:p>
            <a:pPr marL="0" indent="0">
              <a:buNone/>
            </a:pPr>
            <a:r>
              <a:rPr lang="en-US" sz="3300" dirty="0" smtClean="0">
                <a:solidFill>
                  <a:schemeClr val="tx1"/>
                </a:solidFill>
              </a:rPr>
              <a:t>													</a:t>
            </a:r>
            <a:r>
              <a:rPr lang="en-US" sz="3300" dirty="0">
                <a:solidFill>
                  <a:schemeClr val="tx1"/>
                </a:solidFill>
              </a:rPr>
              <a:t>	</a:t>
            </a:r>
            <a:r>
              <a:rPr lang="en-US" dirty="0" smtClean="0">
                <a:solidFill>
                  <a:schemeClr val="tx1"/>
                </a:solidFill>
              </a:rPr>
              <a:t>	Matthew 23:37</a:t>
            </a:r>
            <a:endParaRPr lang="en-US" dirty="0"/>
          </a:p>
          <a:p>
            <a:endParaRPr lang="en-US" dirty="0" smtClean="0">
              <a:solidFill>
                <a:schemeClr val="tx1"/>
              </a:solidFill>
            </a:endParaRPr>
          </a:p>
          <a:p>
            <a:endParaRPr lang="en-US" dirty="0"/>
          </a:p>
        </p:txBody>
      </p:sp>
    </p:spTree>
    <p:extLst>
      <p:ext uri="{BB962C8B-B14F-4D97-AF65-F5344CB8AC3E}">
        <p14:creationId xmlns:p14="http://schemas.microsoft.com/office/powerpoint/2010/main" val="11814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85800"/>
            <a:ext cx="13275733" cy="6400800"/>
          </a:xfrm>
          <a:prstGeom prst="rect">
            <a:avLst/>
          </a:prstGeom>
        </p:spPr>
      </p:pic>
      <p:sp>
        <p:nvSpPr>
          <p:cNvPr id="4" name="Title 2"/>
          <p:cNvSpPr>
            <a:spLocks noGrp="1"/>
          </p:cNvSpPr>
          <p:nvPr>
            <p:ph type="ctrTitle"/>
          </p:nvPr>
        </p:nvSpPr>
        <p:spPr>
          <a:xfrm>
            <a:off x="2057400" y="5585819"/>
            <a:ext cx="8825658" cy="1043581"/>
          </a:xfrm>
        </p:spPr>
        <p:txBody>
          <a:bodyPr>
            <a:normAutofit/>
          </a:bodyPr>
          <a:lstStyle/>
          <a:p>
            <a:r>
              <a:rPr lang="en-US" dirty="0" smtClean="0">
                <a:solidFill>
                  <a:schemeClr val="accent2">
                    <a:lumMod val="50000"/>
                  </a:schemeClr>
                </a:solidFill>
                <a:effectLst>
                  <a:glow>
                    <a:schemeClr val="bg1">
                      <a:alpha val="40000"/>
                    </a:schemeClr>
                  </a:glow>
                </a:effectLst>
              </a:rPr>
              <a:t>The Root of the Problem</a:t>
            </a:r>
            <a:endParaRPr lang="en-US" dirty="0">
              <a:solidFill>
                <a:schemeClr val="accent2">
                  <a:lumMod val="50000"/>
                </a:schemeClr>
              </a:solidFill>
              <a:effectLst>
                <a:glow>
                  <a:schemeClr val="bg1">
                    <a:alpha val="40000"/>
                  </a:schemeClr>
                </a:glow>
              </a:effectLst>
            </a:endParaRPr>
          </a:p>
        </p:txBody>
      </p:sp>
      <p:sp>
        <p:nvSpPr>
          <p:cNvPr id="6" name="TextBox 5"/>
          <p:cNvSpPr txBox="1"/>
          <p:nvPr/>
        </p:nvSpPr>
        <p:spPr>
          <a:xfrm>
            <a:off x="8458200" y="609600"/>
            <a:ext cx="3113353" cy="461665"/>
          </a:xfrm>
          <a:prstGeom prst="rect">
            <a:avLst/>
          </a:prstGeom>
          <a:noFill/>
        </p:spPr>
        <p:txBody>
          <a:bodyPr wrap="none" rtlCol="0">
            <a:spAutoFit/>
          </a:bodyPr>
          <a:lstStyle/>
          <a:p>
            <a:r>
              <a:rPr lang="en-US" sz="2400" dirty="0" smtClean="0">
                <a:effectLst>
                  <a:glow rad="1790700">
                    <a:schemeClr val="bg1"/>
                  </a:glow>
                </a:effectLst>
              </a:rPr>
              <a:t>www.delighting.org</a:t>
            </a:r>
            <a:endParaRPr lang="en-US" sz="2400" dirty="0">
              <a:effectLst>
                <a:glow rad="1790700">
                  <a:schemeClr val="bg1"/>
                </a:glow>
              </a:effectLst>
            </a:endParaRPr>
          </a:p>
        </p:txBody>
      </p:sp>
    </p:spTree>
    <p:extLst>
      <p:ext uri="{BB962C8B-B14F-4D97-AF65-F5344CB8AC3E}">
        <p14:creationId xmlns:p14="http://schemas.microsoft.com/office/powerpoint/2010/main" val="840258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
            <a:ext cx="12192000" cy="8095489"/>
          </a:xfrm>
        </p:spPr>
      </p:pic>
    </p:spTree>
    <p:extLst>
      <p:ext uri="{BB962C8B-B14F-4D97-AF65-F5344CB8AC3E}">
        <p14:creationId xmlns:p14="http://schemas.microsoft.com/office/powerpoint/2010/main" val="248423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
            <a:ext cx="12192000" cy="8095489"/>
          </a:xfrm>
        </p:spPr>
      </p:pic>
    </p:spTree>
    <p:extLst>
      <p:ext uri="{BB962C8B-B14F-4D97-AF65-F5344CB8AC3E}">
        <p14:creationId xmlns:p14="http://schemas.microsoft.com/office/powerpoint/2010/main" val="17822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6" name="Content Placeholder 2"/>
          <p:cNvSpPr>
            <a:spLocks noGrp="1"/>
          </p:cNvSpPr>
          <p:nvPr>
            <p:ph idx="1"/>
          </p:nvPr>
        </p:nvSpPr>
        <p:spPr>
          <a:xfrm>
            <a:off x="990600" y="2286000"/>
            <a:ext cx="10210800" cy="4419600"/>
          </a:xfrm>
        </p:spPr>
        <p:txBody>
          <a:bodyPr>
            <a:normAutofit/>
          </a:bodyPr>
          <a:lstStyle/>
          <a:p>
            <a:pPr marL="0" indent="0">
              <a:buNone/>
            </a:pPr>
            <a:r>
              <a:rPr lang="en-US" sz="2800" dirty="0">
                <a:solidFill>
                  <a:schemeClr val="tx1"/>
                </a:solidFill>
              </a:rPr>
              <a:t>“</a:t>
            </a:r>
            <a:r>
              <a:rPr lang="en-US" sz="2800" b="1" dirty="0">
                <a:solidFill>
                  <a:srgbClr val="FF0000"/>
                </a:solidFill>
              </a:rPr>
              <a:t>Self is the enemy</a:t>
            </a:r>
            <a:r>
              <a:rPr lang="en-US" sz="2800" dirty="0">
                <a:solidFill>
                  <a:schemeClr val="tx1"/>
                </a:solidFill>
              </a:rPr>
              <a:t> we most need to fear…No other victory we can gain will be so precious as the victory gained over self” </a:t>
            </a:r>
          </a:p>
          <a:p>
            <a:pPr marL="0" indent="0">
              <a:buNone/>
            </a:pPr>
            <a:r>
              <a:rPr lang="en-US" dirty="0">
                <a:solidFill>
                  <a:schemeClr val="tx1"/>
                </a:solidFill>
              </a:rPr>
              <a:t>	</a:t>
            </a:r>
            <a:r>
              <a:rPr lang="en-US" dirty="0" smtClean="0">
                <a:solidFill>
                  <a:schemeClr val="tx1"/>
                </a:solidFill>
              </a:rPr>
              <a:t>													--  Ministry of Healing, p. 485</a:t>
            </a:r>
          </a:p>
          <a:p>
            <a:pPr marL="0" indent="0">
              <a:buNone/>
            </a:pP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119224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3" name="Content Placeholder 2"/>
          <p:cNvSpPr>
            <a:spLocks noGrp="1"/>
          </p:cNvSpPr>
          <p:nvPr>
            <p:ph idx="1"/>
          </p:nvPr>
        </p:nvSpPr>
        <p:spPr>
          <a:xfrm>
            <a:off x="990600" y="2286000"/>
            <a:ext cx="10210800" cy="4419600"/>
          </a:xfrm>
        </p:spPr>
        <p:txBody>
          <a:bodyPr>
            <a:normAutofit lnSpcReduction="10000"/>
          </a:bodyPr>
          <a:lstStyle/>
          <a:p>
            <a:pPr marL="0" indent="0">
              <a:buNone/>
            </a:pPr>
            <a:r>
              <a:rPr lang="en-US" sz="2800" dirty="0">
                <a:solidFill>
                  <a:schemeClr val="tx1"/>
                </a:solidFill>
              </a:rPr>
              <a:t>“</a:t>
            </a:r>
            <a:r>
              <a:rPr lang="en-US" sz="2800" b="1" dirty="0">
                <a:solidFill>
                  <a:srgbClr val="FF0000"/>
                </a:solidFill>
              </a:rPr>
              <a:t>Self is the enemy</a:t>
            </a:r>
            <a:r>
              <a:rPr lang="en-US" sz="2800" dirty="0">
                <a:solidFill>
                  <a:schemeClr val="tx1"/>
                </a:solidFill>
              </a:rPr>
              <a:t> we most need to fear…No other victory we can gain will be so precious as the victory gained over self” </a:t>
            </a:r>
          </a:p>
          <a:p>
            <a:pPr marL="0" indent="0">
              <a:buNone/>
            </a:pPr>
            <a:r>
              <a:rPr lang="en-US" dirty="0">
                <a:solidFill>
                  <a:schemeClr val="tx1"/>
                </a:solidFill>
              </a:rPr>
              <a:t>	</a:t>
            </a:r>
            <a:r>
              <a:rPr lang="en-US" dirty="0" smtClean="0">
                <a:solidFill>
                  <a:schemeClr val="tx1"/>
                </a:solidFill>
              </a:rPr>
              <a:t>													--  </a:t>
            </a:r>
            <a:r>
              <a:rPr lang="en-US" dirty="0">
                <a:solidFill>
                  <a:schemeClr val="tx1"/>
                </a:solidFill>
              </a:rPr>
              <a:t>Ministry of Healing, p. </a:t>
            </a:r>
            <a:r>
              <a:rPr lang="en-US" dirty="0" smtClean="0">
                <a:solidFill>
                  <a:schemeClr val="tx1"/>
                </a:solidFill>
              </a:rPr>
              <a:t>485</a:t>
            </a:r>
            <a:endParaRPr lang="en-US" dirty="0">
              <a:solidFill>
                <a:schemeClr val="tx1"/>
              </a:solidFill>
            </a:endParaRPr>
          </a:p>
          <a:p>
            <a:pPr marL="0" indent="0">
              <a:buNone/>
            </a:pPr>
            <a:endParaRPr lang="en-US" sz="2800" dirty="0" smtClean="0">
              <a:solidFill>
                <a:schemeClr val="tx1"/>
              </a:solidFill>
            </a:endParaRPr>
          </a:p>
          <a:p>
            <a:pPr marL="0" indent="0">
              <a:buNone/>
            </a:pPr>
            <a:r>
              <a:rPr lang="en-US" sz="2800" dirty="0" smtClean="0">
                <a:solidFill>
                  <a:schemeClr val="tx1"/>
                </a:solidFill>
              </a:rPr>
              <a:t>“</a:t>
            </a:r>
            <a:r>
              <a:rPr lang="en-US" sz="2800" dirty="0">
                <a:solidFill>
                  <a:schemeClr val="tx1"/>
                </a:solidFill>
              </a:rPr>
              <a:t>We have no enemy without </a:t>
            </a:r>
            <a:r>
              <a:rPr lang="en-US" sz="2800" dirty="0" smtClean="0">
                <a:solidFill>
                  <a:schemeClr val="tx1"/>
                </a:solidFill>
              </a:rPr>
              <a:t>[outside of ourselves] that </a:t>
            </a:r>
            <a:r>
              <a:rPr lang="en-US" sz="2800" dirty="0">
                <a:solidFill>
                  <a:schemeClr val="tx1"/>
                </a:solidFill>
              </a:rPr>
              <a:t>we need to fear. Our </a:t>
            </a:r>
            <a:r>
              <a:rPr lang="en-US" sz="2800" b="1" dirty="0">
                <a:solidFill>
                  <a:srgbClr val="FF0000"/>
                </a:solidFill>
              </a:rPr>
              <a:t>great conflict</a:t>
            </a:r>
            <a:r>
              <a:rPr lang="en-US" sz="2800" dirty="0">
                <a:solidFill>
                  <a:schemeClr val="tx1"/>
                </a:solidFill>
              </a:rPr>
              <a:t> is with unconsecrated self. When we conquer self, we are more than conquerors through Him who has loved us…” </a:t>
            </a:r>
            <a:r>
              <a:rPr lang="en-US" sz="2800" dirty="0" smtClean="0">
                <a:solidFill>
                  <a:schemeClr val="tx1"/>
                </a:solidFill>
              </a:rPr>
              <a:t>							</a:t>
            </a:r>
          </a:p>
          <a:p>
            <a:pPr marL="0" indent="0">
              <a:buNone/>
            </a:pPr>
            <a:r>
              <a:rPr lang="en-US" sz="2800" dirty="0">
                <a:solidFill>
                  <a:schemeClr val="tx1"/>
                </a:solidFill>
              </a:rPr>
              <a:t>	</a:t>
            </a:r>
            <a:r>
              <a:rPr lang="en-US" sz="2800" dirty="0" smtClean="0">
                <a:solidFill>
                  <a:schemeClr val="tx1"/>
                </a:solidFill>
              </a:rPr>
              <a:t>													-- </a:t>
            </a:r>
            <a:r>
              <a:rPr lang="en-US" dirty="0" smtClean="0">
                <a:solidFill>
                  <a:schemeClr val="tx1"/>
                </a:solidFill>
              </a:rPr>
              <a:t>R</a:t>
            </a:r>
            <a:r>
              <a:rPr lang="en-US" dirty="0">
                <a:solidFill>
                  <a:schemeClr val="tx1"/>
                </a:solidFill>
              </a:rPr>
              <a:t>. &amp; H., March 5, </a:t>
            </a:r>
            <a:r>
              <a:rPr lang="en-US" dirty="0" smtClean="0">
                <a:solidFill>
                  <a:schemeClr val="tx1"/>
                </a:solidFill>
              </a:rPr>
              <a:t>1908</a:t>
            </a:r>
            <a:endParaRPr lang="en-US" dirty="0"/>
          </a:p>
          <a:p>
            <a:pPr marL="0" indent="0">
              <a:buNone/>
            </a:pPr>
            <a:endParaRPr lang="en-US" dirty="0"/>
          </a:p>
        </p:txBody>
      </p:sp>
    </p:spTree>
    <p:extLst>
      <p:ext uri="{BB962C8B-B14F-4D97-AF65-F5344CB8AC3E}">
        <p14:creationId xmlns:p14="http://schemas.microsoft.com/office/powerpoint/2010/main" val="3953957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0400" y="2743200"/>
            <a:ext cx="5473051" cy="3810000"/>
          </a:xfrm>
          <a:prstGeom prst="rect">
            <a:avLst/>
          </a:prstGeom>
        </p:spPr>
      </p:pic>
      <p:sp>
        <p:nvSpPr>
          <p:cNvPr id="2" name="Title 1"/>
          <p:cNvSpPr>
            <a:spLocks noGrp="1"/>
          </p:cNvSpPr>
          <p:nvPr>
            <p:ph type="title"/>
          </p:nvPr>
        </p:nvSpPr>
        <p:spPr/>
        <p:txBody>
          <a:bodyPr/>
          <a:lstStyle/>
          <a:p>
            <a:r>
              <a:rPr lang="en-US" dirty="0" smtClean="0"/>
              <a:t>Key Phrase</a:t>
            </a:r>
            <a:endParaRPr lang="en-US" dirty="0"/>
          </a:p>
        </p:txBody>
      </p:sp>
      <p:sp>
        <p:nvSpPr>
          <p:cNvPr id="3" name="Content Placeholder 2"/>
          <p:cNvSpPr>
            <a:spLocks noGrp="1"/>
          </p:cNvSpPr>
          <p:nvPr>
            <p:ph idx="1"/>
          </p:nvPr>
        </p:nvSpPr>
        <p:spPr>
          <a:xfrm>
            <a:off x="1154954" y="3581400"/>
            <a:ext cx="6617446" cy="1981200"/>
          </a:xfrm>
        </p:spPr>
        <p:txBody>
          <a:bodyPr/>
          <a:lstStyle/>
          <a:p>
            <a:pPr marL="0" indent="0">
              <a:buNone/>
            </a:pPr>
            <a:r>
              <a:rPr lang="en-US" sz="2800" dirty="0" smtClean="0"/>
              <a:t>My natural self </a:t>
            </a:r>
            <a:r>
              <a:rPr lang="en-US" sz="2800" dirty="0"/>
              <a:t>fights </a:t>
            </a:r>
            <a:r>
              <a:rPr lang="en-US" sz="2800" dirty="0" smtClean="0"/>
              <a:t>God. Self </a:t>
            </a:r>
            <a:r>
              <a:rPr lang="en-US" sz="2800" dirty="0"/>
              <a:t>is the enemy </a:t>
            </a:r>
            <a:r>
              <a:rPr lang="en-US" sz="2800" dirty="0" smtClean="0"/>
              <a:t>I </a:t>
            </a:r>
            <a:r>
              <a:rPr lang="en-US" sz="2800" dirty="0"/>
              <a:t>most need to fear</a:t>
            </a:r>
            <a:r>
              <a:rPr lang="en-US" sz="2800" dirty="0" smtClean="0"/>
              <a:t>.</a:t>
            </a:r>
            <a:endParaRPr lang="en-US" sz="2800" dirty="0"/>
          </a:p>
        </p:txBody>
      </p:sp>
    </p:spTree>
    <p:extLst>
      <p:ext uri="{BB962C8B-B14F-4D97-AF65-F5344CB8AC3E}">
        <p14:creationId xmlns:p14="http://schemas.microsoft.com/office/powerpoint/2010/main" val="287702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3" name="Content Placeholder 2"/>
          <p:cNvSpPr>
            <a:spLocks noGrp="1"/>
          </p:cNvSpPr>
          <p:nvPr>
            <p:ph idx="1"/>
          </p:nvPr>
        </p:nvSpPr>
        <p:spPr>
          <a:xfrm>
            <a:off x="1154954" y="2489200"/>
            <a:ext cx="9894045" cy="4368800"/>
          </a:xfrm>
        </p:spPr>
        <p:txBody>
          <a:bodyPr>
            <a:normAutofit/>
          </a:bodyPr>
          <a:lstStyle/>
          <a:p>
            <a:pPr marL="0" indent="0">
              <a:buNone/>
            </a:pPr>
            <a:r>
              <a:rPr lang="en-US" sz="2800" dirty="0">
                <a:solidFill>
                  <a:schemeClr val="tx1"/>
                </a:solidFill>
              </a:rPr>
              <a:t>“…the </a:t>
            </a:r>
            <a:r>
              <a:rPr lang="en-US" sz="2800" b="1" dirty="0">
                <a:solidFill>
                  <a:srgbClr val="FF0000"/>
                </a:solidFill>
              </a:rPr>
              <a:t>deeds of the flesh</a:t>
            </a:r>
            <a:r>
              <a:rPr lang="en-US" sz="2800" dirty="0">
                <a:solidFill>
                  <a:schemeClr val="tx1"/>
                </a:solidFill>
              </a:rPr>
              <a:t> are evident, which are: immorality, impurity, sensuality, idolatry, sorcery, enmities, strife, jealousy, outbursts of anger, disputes, dissensions, factions, envying, drunkenness, carousing, and things like these, of which I forewarn you, just as I have forewarned you, that those who practice such things will not inherit the kingdom of God” </a:t>
            </a:r>
          </a:p>
          <a:p>
            <a:pPr marL="0" indent="0">
              <a:buNone/>
            </a:pPr>
            <a:r>
              <a:rPr lang="en-US" dirty="0" smtClean="0">
                <a:solidFill>
                  <a:schemeClr val="tx1"/>
                </a:solidFill>
              </a:rPr>
              <a:t>															</a:t>
            </a:r>
          </a:p>
          <a:p>
            <a:pPr marL="0" indent="0">
              <a:buNone/>
            </a:pPr>
            <a:r>
              <a:rPr lang="en-US" dirty="0">
                <a:solidFill>
                  <a:schemeClr val="tx1"/>
                </a:solidFill>
              </a:rPr>
              <a:t>	</a:t>
            </a:r>
            <a:r>
              <a:rPr lang="en-US" dirty="0" smtClean="0">
                <a:solidFill>
                  <a:schemeClr val="tx1"/>
                </a:solidFill>
              </a:rPr>
              <a:t>														Galatians 5:20-21</a:t>
            </a:r>
            <a:endParaRPr lang="en-US" dirty="0"/>
          </a:p>
          <a:p>
            <a:endParaRPr lang="en-US" dirty="0"/>
          </a:p>
        </p:txBody>
      </p:sp>
    </p:spTree>
    <p:extLst>
      <p:ext uri="{BB962C8B-B14F-4D97-AF65-F5344CB8AC3E}">
        <p14:creationId xmlns:p14="http://schemas.microsoft.com/office/powerpoint/2010/main" val="347391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3"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38082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5"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738890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5"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4020046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5"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2062158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2987" y="2667000"/>
            <a:ext cx="4191000" cy="4191000"/>
          </a:xfrm>
          <a:prstGeom prst="rect">
            <a:avLst/>
          </a:prstGeom>
        </p:spPr>
      </p:pic>
      <p:sp>
        <p:nvSpPr>
          <p:cNvPr id="4" name="TextBox 3"/>
          <p:cNvSpPr txBox="1"/>
          <p:nvPr/>
        </p:nvSpPr>
        <p:spPr>
          <a:xfrm>
            <a:off x="6019800" y="953869"/>
            <a:ext cx="4114800" cy="553998"/>
          </a:xfrm>
          <a:prstGeom prst="rect">
            <a:avLst/>
          </a:prstGeom>
          <a:noFill/>
        </p:spPr>
        <p:txBody>
          <a:bodyPr wrap="square" rtlCol="0">
            <a:spAutoFit/>
          </a:bodyPr>
          <a:lstStyle/>
          <a:p>
            <a:r>
              <a:rPr lang="en-US" sz="3000" dirty="0"/>
              <a:t>Weight: </a:t>
            </a:r>
            <a:r>
              <a:rPr lang="en-US" sz="3000" b="1" dirty="0">
                <a:solidFill>
                  <a:srgbClr val="00B0F0"/>
                </a:solidFill>
              </a:rPr>
              <a:t>180</a:t>
            </a:r>
            <a:r>
              <a:rPr lang="en-US" sz="3000" dirty="0">
                <a:solidFill>
                  <a:srgbClr val="FFFF00"/>
                </a:solidFill>
              </a:rPr>
              <a:t> </a:t>
            </a:r>
            <a:r>
              <a:rPr lang="en-US" sz="3000" dirty="0"/>
              <a:t>pounds</a:t>
            </a:r>
          </a:p>
        </p:txBody>
      </p:sp>
      <p:sp>
        <p:nvSpPr>
          <p:cNvPr id="5" name="TextBox 4"/>
          <p:cNvSpPr txBox="1"/>
          <p:nvPr/>
        </p:nvSpPr>
        <p:spPr>
          <a:xfrm>
            <a:off x="6019800" y="1752600"/>
            <a:ext cx="4648200" cy="553998"/>
          </a:xfrm>
          <a:prstGeom prst="rect">
            <a:avLst/>
          </a:prstGeom>
          <a:noFill/>
        </p:spPr>
        <p:txBody>
          <a:bodyPr wrap="square" rtlCol="0">
            <a:spAutoFit/>
          </a:bodyPr>
          <a:lstStyle/>
          <a:p>
            <a:r>
              <a:rPr lang="en-US" sz="3000" dirty="0"/>
              <a:t>Max. Speed: </a:t>
            </a:r>
            <a:r>
              <a:rPr lang="en-US" sz="3000" b="1" dirty="0">
                <a:solidFill>
                  <a:srgbClr val="00B0F0"/>
                </a:solidFill>
              </a:rPr>
              <a:t>20</a:t>
            </a:r>
            <a:r>
              <a:rPr lang="en-US" sz="3000" dirty="0">
                <a:solidFill>
                  <a:srgbClr val="00B0F0"/>
                </a:solidFill>
              </a:rPr>
              <a:t> </a:t>
            </a:r>
            <a:r>
              <a:rPr lang="en-US" sz="3000" dirty="0"/>
              <a:t>mph</a:t>
            </a:r>
          </a:p>
        </p:txBody>
      </p:sp>
      <p:sp>
        <p:nvSpPr>
          <p:cNvPr id="9" name="TextBox 8"/>
          <p:cNvSpPr txBox="1"/>
          <p:nvPr/>
        </p:nvSpPr>
        <p:spPr>
          <a:xfrm>
            <a:off x="1600200" y="5221069"/>
            <a:ext cx="4114800" cy="553998"/>
          </a:xfrm>
          <a:prstGeom prst="rect">
            <a:avLst/>
          </a:prstGeom>
          <a:noFill/>
        </p:spPr>
        <p:txBody>
          <a:bodyPr wrap="square" rtlCol="0">
            <a:spAutoFit/>
          </a:bodyPr>
          <a:lstStyle/>
          <a:p>
            <a:r>
              <a:rPr lang="en-US" sz="3000" dirty="0"/>
              <a:t>Weight: </a:t>
            </a:r>
            <a:r>
              <a:rPr lang="en-US" sz="3000" b="1" dirty="0">
                <a:solidFill>
                  <a:srgbClr val="FF0000"/>
                </a:solidFill>
              </a:rPr>
              <a:t>1,300</a:t>
            </a:r>
            <a:r>
              <a:rPr lang="en-US" sz="3000" dirty="0">
                <a:solidFill>
                  <a:srgbClr val="FFFF00"/>
                </a:solidFill>
              </a:rPr>
              <a:t> </a:t>
            </a:r>
            <a:r>
              <a:rPr lang="en-US" sz="3000" dirty="0"/>
              <a:t>lbs.</a:t>
            </a:r>
          </a:p>
        </p:txBody>
      </p:sp>
      <p:sp>
        <p:nvSpPr>
          <p:cNvPr id="10" name="TextBox 9"/>
          <p:cNvSpPr txBox="1"/>
          <p:nvPr/>
        </p:nvSpPr>
        <p:spPr>
          <a:xfrm>
            <a:off x="1600200" y="5867400"/>
            <a:ext cx="4208417" cy="553998"/>
          </a:xfrm>
          <a:prstGeom prst="rect">
            <a:avLst/>
          </a:prstGeom>
          <a:noFill/>
        </p:spPr>
        <p:txBody>
          <a:bodyPr wrap="square" rtlCol="0">
            <a:spAutoFit/>
          </a:bodyPr>
          <a:lstStyle/>
          <a:p>
            <a:r>
              <a:rPr lang="en-US" sz="3000" dirty="0"/>
              <a:t>Max. Speed: </a:t>
            </a:r>
            <a:r>
              <a:rPr lang="en-US" sz="3000" b="1" dirty="0">
                <a:solidFill>
                  <a:srgbClr val="FF0000"/>
                </a:solidFill>
              </a:rPr>
              <a:t>40</a:t>
            </a:r>
            <a:r>
              <a:rPr lang="en-US" sz="3000" dirty="0">
                <a:solidFill>
                  <a:srgbClr val="00B0F0"/>
                </a:solidFill>
              </a:rPr>
              <a:t> </a:t>
            </a:r>
            <a:r>
              <a:rPr lang="en-US" sz="3000" dirty="0"/>
              <a:t>mph</a:t>
            </a:r>
          </a:p>
        </p:txBody>
      </p:sp>
      <p:sp>
        <p:nvSpPr>
          <p:cNvPr id="7" name="Right Arrow 6"/>
          <p:cNvSpPr/>
          <p:nvPr/>
        </p:nvSpPr>
        <p:spPr>
          <a:xfrm rot="10800000">
            <a:off x="4495801" y="762000"/>
            <a:ext cx="978408" cy="1752600"/>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650992" y="5029199"/>
            <a:ext cx="902208" cy="1752600"/>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302315"/>
            <a:ext cx="2192658" cy="4424570"/>
          </a:xfrm>
          <a:prstGeom prst="rect">
            <a:avLst/>
          </a:prstGeom>
        </p:spPr>
      </p:pic>
    </p:spTree>
    <p:extLst>
      <p:ext uri="{BB962C8B-B14F-4D97-AF65-F5344CB8AC3E}">
        <p14:creationId xmlns:p14="http://schemas.microsoft.com/office/powerpoint/2010/main" val="2418759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 presetClass="entr" presetSubtype="2"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1+#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7"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5"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30095763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5"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2755145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5"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4067922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war with our self</a:t>
            </a:r>
            <a:endParaRPr lang="en-US" dirty="0"/>
          </a:p>
        </p:txBody>
      </p:sp>
      <p:sp>
        <p:nvSpPr>
          <p:cNvPr id="5" name="Content Placeholder 2"/>
          <p:cNvSpPr>
            <a:spLocks noGrp="1"/>
          </p:cNvSpPr>
          <p:nvPr>
            <p:ph idx="1"/>
          </p:nvPr>
        </p:nvSpPr>
        <p:spPr>
          <a:xfrm>
            <a:off x="1371600" y="3048000"/>
            <a:ext cx="9601200" cy="3530600"/>
          </a:xfrm>
        </p:spPr>
        <p:txBody>
          <a:bodyPr/>
          <a:lstStyle/>
          <a:p>
            <a:pPr marL="0" indent="0">
              <a:buNone/>
            </a:pPr>
            <a:r>
              <a:rPr lang="en-US" sz="3200" dirty="0">
                <a:solidFill>
                  <a:schemeClr val="tx1"/>
                </a:solidFill>
              </a:rPr>
              <a:t> “Another book was opened, wherein were recorded the sins of those </a:t>
            </a:r>
            <a:r>
              <a:rPr lang="en-US" sz="3200" b="1" dirty="0">
                <a:solidFill>
                  <a:schemeClr val="tx1"/>
                </a:solidFill>
              </a:rPr>
              <a:t>who profess the truth</a:t>
            </a:r>
            <a:r>
              <a:rPr lang="en-US" sz="3200" dirty="0">
                <a:solidFill>
                  <a:schemeClr val="tx1"/>
                </a:solidFill>
              </a:rPr>
              <a:t>. Under the general heading of </a:t>
            </a:r>
            <a:r>
              <a:rPr lang="en-US" sz="3200" b="1" dirty="0">
                <a:solidFill>
                  <a:srgbClr val="FF0000"/>
                </a:solidFill>
              </a:rPr>
              <a:t>selfishness</a:t>
            </a:r>
            <a:r>
              <a:rPr lang="en-US" sz="3200" dirty="0">
                <a:solidFill>
                  <a:srgbClr val="FF0000"/>
                </a:solidFill>
              </a:rPr>
              <a:t> </a:t>
            </a:r>
            <a:r>
              <a:rPr lang="en-US" sz="3200" dirty="0">
                <a:solidFill>
                  <a:schemeClr val="tx1"/>
                </a:solidFill>
              </a:rPr>
              <a:t>came </a:t>
            </a:r>
            <a:r>
              <a:rPr lang="en-US" sz="3200" b="1" dirty="0">
                <a:solidFill>
                  <a:schemeClr val="tx1"/>
                </a:solidFill>
              </a:rPr>
              <a:t>every other sin</a:t>
            </a:r>
            <a:r>
              <a:rPr lang="en-US" sz="3200" dirty="0">
                <a:solidFill>
                  <a:schemeClr val="tx1"/>
                </a:solidFill>
              </a:rPr>
              <a:t>…” </a:t>
            </a:r>
          </a:p>
          <a:p>
            <a:pPr marL="0" indent="0">
              <a:buNone/>
            </a:pPr>
            <a:r>
              <a:rPr lang="en-US" dirty="0" smtClean="0">
                <a:solidFill>
                  <a:schemeClr val="tx1"/>
                </a:solidFill>
              </a:rPr>
              <a:t>											The Faith I Live By,  p. 214</a:t>
            </a:r>
            <a:endParaRPr lang="en-US" dirty="0"/>
          </a:p>
          <a:p>
            <a:pPr marL="0" indent="0">
              <a:buNone/>
            </a:pPr>
            <a:endParaRPr lang="en-US" dirty="0"/>
          </a:p>
        </p:txBody>
      </p:sp>
    </p:spTree>
    <p:extLst>
      <p:ext uri="{BB962C8B-B14F-4D97-AF65-F5344CB8AC3E}">
        <p14:creationId xmlns:p14="http://schemas.microsoft.com/office/powerpoint/2010/main" val="22123981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371600"/>
            <a:ext cx="12369096" cy="8610600"/>
          </a:xfrm>
          <a:prstGeom prst="rect">
            <a:avLst/>
          </a:prstGeom>
        </p:spPr>
      </p:pic>
    </p:spTree>
    <p:extLst>
      <p:ext uri="{BB962C8B-B14F-4D97-AF65-F5344CB8AC3E}">
        <p14:creationId xmlns:p14="http://schemas.microsoft.com/office/powerpoint/2010/main" val="517170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2794000"/>
            <a:ext cx="5638800" cy="4368800"/>
          </a:xfrm>
        </p:spPr>
        <p:txBody>
          <a:bodyPr>
            <a:normAutofit/>
          </a:bodyPr>
          <a:lstStyle/>
          <a:p>
            <a:pPr marL="0" indent="0">
              <a:buNone/>
            </a:pPr>
            <a:r>
              <a:rPr lang="en-US" sz="2800" dirty="0">
                <a:solidFill>
                  <a:schemeClr val="tx1"/>
                </a:solidFill>
              </a:rPr>
              <a:t>“What more was there to do for My vineyard that I have not done in it? Why, when I expected it to produce good grapes did it produce worthless ones?” </a:t>
            </a:r>
          </a:p>
          <a:p>
            <a:pPr marL="0" indent="0">
              <a:buNone/>
            </a:pPr>
            <a:r>
              <a:rPr lang="en-US" dirty="0" smtClean="0">
                <a:solidFill>
                  <a:schemeClr val="tx1"/>
                </a:solidFill>
              </a:rPr>
              <a:t>								Isaiah 5:4</a:t>
            </a:r>
            <a:endParaRPr lang="en-US" dirty="0"/>
          </a:p>
        </p:txBody>
      </p:sp>
      <p:sp>
        <p:nvSpPr>
          <p:cNvPr id="4" name="Title 1"/>
          <p:cNvSpPr txBox="1">
            <a:spLocks/>
          </p:cNvSpPr>
          <p:nvPr/>
        </p:nvSpPr>
        <p:spPr bwMode="gray">
          <a:xfrm>
            <a:off x="2390440" y="927100"/>
            <a:ext cx="6601160"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more could God do?</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62200"/>
            <a:ext cx="3242963" cy="4724400"/>
          </a:xfrm>
          <a:prstGeom prst="rect">
            <a:avLst/>
          </a:prstGeom>
        </p:spPr>
      </p:pic>
    </p:spTree>
    <p:extLst>
      <p:ext uri="{BB962C8B-B14F-4D97-AF65-F5344CB8AC3E}">
        <p14:creationId xmlns:p14="http://schemas.microsoft.com/office/powerpoint/2010/main" val="347352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927100"/>
            <a:ext cx="7010399" cy="709865"/>
          </a:xfrm>
        </p:spPr>
        <p:txBody>
          <a:bodyPr/>
          <a:lstStyle/>
          <a:p>
            <a:r>
              <a:rPr lang="en-US" dirty="0" smtClean="0"/>
              <a:t>7 wonderful things about God</a:t>
            </a:r>
            <a:endParaRPr lang="en-US" dirty="0"/>
          </a:p>
        </p:txBody>
      </p:sp>
      <p:sp>
        <p:nvSpPr>
          <p:cNvPr id="3" name="Content Placeholder 2"/>
          <p:cNvSpPr>
            <a:spLocks noGrp="1"/>
          </p:cNvSpPr>
          <p:nvPr>
            <p:ph idx="1"/>
          </p:nvPr>
        </p:nvSpPr>
        <p:spPr>
          <a:xfrm>
            <a:off x="1447800" y="2413000"/>
            <a:ext cx="9829799" cy="3530600"/>
          </a:xfrm>
        </p:spPr>
        <p:txBody>
          <a:bodyPr>
            <a:noAutofit/>
          </a:bodyPr>
          <a:lstStyle/>
          <a:p>
            <a:r>
              <a:rPr lang="en-US" sz="2800" dirty="0"/>
              <a:t>God loves me more than I can imagine</a:t>
            </a:r>
          </a:p>
          <a:p>
            <a:r>
              <a:rPr lang="en-US" sz="2800" dirty="0"/>
              <a:t>His </a:t>
            </a:r>
            <a:r>
              <a:rPr lang="en-US" sz="2800" dirty="0" smtClean="0"/>
              <a:t>patience with </a:t>
            </a:r>
            <a:r>
              <a:rPr lang="en-US" sz="2800" dirty="0"/>
              <a:t>me </a:t>
            </a:r>
            <a:r>
              <a:rPr lang="en-US" sz="2800" dirty="0" smtClean="0"/>
              <a:t>is supernatural</a:t>
            </a:r>
            <a:endParaRPr lang="en-US" sz="2800" dirty="0"/>
          </a:p>
          <a:p>
            <a:r>
              <a:rPr lang="en-US" sz="2800" dirty="0"/>
              <a:t>God is actively doing everything that He possibly can for me</a:t>
            </a:r>
          </a:p>
          <a:p>
            <a:r>
              <a:rPr lang="en-US" sz="2800" dirty="0"/>
              <a:t>God never gets tired</a:t>
            </a:r>
          </a:p>
          <a:p>
            <a:r>
              <a:rPr lang="en-US" sz="2800" dirty="0"/>
              <a:t>He never gets discouraged </a:t>
            </a:r>
          </a:p>
          <a:p>
            <a:r>
              <a:rPr lang="en-US" sz="2800" dirty="0"/>
              <a:t>God does not makes mistakes…ever!</a:t>
            </a:r>
          </a:p>
          <a:p>
            <a:r>
              <a:rPr lang="en-US" sz="2800" dirty="0"/>
              <a:t>He will succeed in blessing me…</a:t>
            </a:r>
            <a:r>
              <a:rPr lang="en-US" sz="2800" b="1" dirty="0">
                <a:solidFill>
                  <a:srgbClr val="FF0000"/>
                </a:solidFill>
              </a:rPr>
              <a:t>if I let Him</a:t>
            </a:r>
          </a:p>
          <a:p>
            <a:endParaRPr lang="en-US" sz="2800" dirty="0"/>
          </a:p>
        </p:txBody>
      </p:sp>
    </p:spTree>
    <p:extLst>
      <p:ext uri="{BB962C8B-B14F-4D97-AF65-F5344CB8AC3E}">
        <p14:creationId xmlns:p14="http://schemas.microsoft.com/office/powerpoint/2010/main" val="14358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1" y="2489200"/>
            <a:ext cx="9753600" cy="4216400"/>
          </a:xfrm>
        </p:spPr>
        <p:txBody>
          <a:bodyPr>
            <a:normAutofit/>
          </a:bodyPr>
          <a:lstStyle/>
          <a:p>
            <a:pPr marL="0" indent="0">
              <a:buNone/>
            </a:pPr>
            <a:r>
              <a:rPr lang="en-US" sz="2800" dirty="0">
                <a:solidFill>
                  <a:schemeClr val="tx1"/>
                </a:solidFill>
              </a:rPr>
              <a:t>“The tempted one needs to understand the true force of the will. This is the governing power in the nature of man-- the power of decision, of choice. </a:t>
            </a:r>
            <a:r>
              <a:rPr lang="en-US" sz="2800" b="1" dirty="0">
                <a:solidFill>
                  <a:srgbClr val="00B0F0"/>
                </a:solidFill>
              </a:rPr>
              <a:t>Everything depends on the right action of the will</a:t>
            </a:r>
            <a:r>
              <a:rPr lang="en-US" sz="2800" dirty="0">
                <a:solidFill>
                  <a:schemeClr val="tx1"/>
                </a:solidFill>
              </a:rPr>
              <a:t>. Desires for goodness and purity are right, as far as they go; but if we stop here, they avail nothing. Many will go down to ruin while hoping and desiring to overcome their evil propensities. They do not yield the will to God</a:t>
            </a:r>
            <a:r>
              <a:rPr lang="en-US" sz="2800" dirty="0" smtClean="0">
                <a:solidFill>
                  <a:schemeClr val="tx1"/>
                </a:solidFill>
              </a:rPr>
              <a:t>.”</a:t>
            </a:r>
            <a:endParaRPr lang="en-US" sz="2800" dirty="0">
              <a:solidFill>
                <a:schemeClr val="tx1"/>
              </a:solidFill>
            </a:endParaRPr>
          </a:p>
          <a:p>
            <a:pPr marL="0" indent="0">
              <a:buNone/>
            </a:pPr>
            <a:r>
              <a:rPr lang="en-US" sz="2400" dirty="0">
                <a:solidFill>
                  <a:schemeClr val="tx1"/>
                </a:solidFill>
              </a:rPr>
              <a:t>	</a:t>
            </a:r>
            <a:r>
              <a:rPr lang="en-US" sz="2400" dirty="0" smtClean="0">
                <a:solidFill>
                  <a:schemeClr val="tx1"/>
                </a:solidFill>
              </a:rPr>
              <a:t>										-- Ministry </a:t>
            </a:r>
            <a:r>
              <a:rPr lang="en-US" sz="2400" dirty="0">
                <a:solidFill>
                  <a:schemeClr val="tx1"/>
                </a:solidFill>
              </a:rPr>
              <a:t>of Healing, p.176 </a:t>
            </a:r>
            <a:endParaRPr lang="en-US" sz="2400" dirty="0"/>
          </a:p>
          <a:p>
            <a:endParaRPr lang="en-US" dirty="0"/>
          </a:p>
        </p:txBody>
      </p:sp>
      <p:sp>
        <p:nvSpPr>
          <p:cNvPr id="4" name="Title 1"/>
          <p:cNvSpPr txBox="1">
            <a:spLocks/>
          </p:cNvSpPr>
          <p:nvPr/>
        </p:nvSpPr>
        <p:spPr bwMode="gray">
          <a:xfrm>
            <a:off x="1371600" y="927100"/>
            <a:ext cx="7620000"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If I let Him</a:t>
            </a:r>
          </a:p>
        </p:txBody>
      </p:sp>
    </p:spTree>
    <p:extLst>
      <p:ext uri="{BB962C8B-B14F-4D97-AF65-F5344CB8AC3E}">
        <p14:creationId xmlns:p14="http://schemas.microsoft.com/office/powerpoint/2010/main" val="14617059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we fight God</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112584">
            <a:off x="5029200" y="3173364"/>
            <a:ext cx="5257800" cy="331767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2590800"/>
            <a:ext cx="4419600" cy="2946400"/>
          </a:xfrm>
          <a:prstGeom prst="rect">
            <a:avLst/>
          </a:prstGeom>
        </p:spPr>
      </p:pic>
    </p:spTree>
    <p:extLst>
      <p:ext uri="{BB962C8B-B14F-4D97-AF65-F5344CB8AC3E}">
        <p14:creationId xmlns:p14="http://schemas.microsoft.com/office/powerpoint/2010/main" val="2654458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Gentle God</a:t>
            </a:r>
            <a:endParaRPr lang="en-US" dirty="0"/>
          </a:p>
        </p:txBody>
      </p:sp>
      <p:sp>
        <p:nvSpPr>
          <p:cNvPr id="3" name="Content Placeholder 2"/>
          <p:cNvSpPr>
            <a:spLocks noGrp="1"/>
          </p:cNvSpPr>
          <p:nvPr>
            <p:ph idx="1"/>
          </p:nvPr>
        </p:nvSpPr>
        <p:spPr>
          <a:xfrm>
            <a:off x="1295400" y="2641600"/>
            <a:ext cx="9753600" cy="4292600"/>
          </a:xfrm>
        </p:spPr>
        <p:txBody>
          <a:bodyPr>
            <a:normAutofit/>
          </a:bodyPr>
          <a:lstStyle/>
          <a:p>
            <a:pPr marL="0" indent="0">
              <a:buNone/>
            </a:pPr>
            <a:r>
              <a:rPr lang="en-US" sz="2800" dirty="0">
                <a:solidFill>
                  <a:schemeClr val="tx1"/>
                </a:solidFill>
              </a:rPr>
              <a:t>“Behold, my servant whom I have chosen; my beloved in whom my soul is well-pleased; I will put my spirit upon Him, and He shall proclaim justice to the gentiles. He will not quarrel, nor cry out; nor will anyone hear His voice in the streets. A </a:t>
            </a:r>
            <a:r>
              <a:rPr lang="en-US" sz="2800" dirty="0">
                <a:solidFill>
                  <a:srgbClr val="00B0F0"/>
                </a:solidFill>
              </a:rPr>
              <a:t>battered reed</a:t>
            </a:r>
            <a:r>
              <a:rPr lang="en-US" sz="2800" dirty="0">
                <a:solidFill>
                  <a:schemeClr val="tx1"/>
                </a:solidFill>
              </a:rPr>
              <a:t> He will not break off, and a </a:t>
            </a:r>
            <a:r>
              <a:rPr lang="en-US" sz="2800" dirty="0">
                <a:solidFill>
                  <a:srgbClr val="00B0F0"/>
                </a:solidFill>
              </a:rPr>
              <a:t>smoldering wick</a:t>
            </a:r>
            <a:r>
              <a:rPr lang="en-US" sz="2800" dirty="0">
                <a:solidFill>
                  <a:schemeClr val="tx1"/>
                </a:solidFill>
              </a:rPr>
              <a:t> He will not put out, until He leads justice to victory” </a:t>
            </a:r>
          </a:p>
          <a:p>
            <a:pPr marL="0" indent="0">
              <a:buNone/>
            </a:pPr>
            <a:r>
              <a:rPr lang="en-US" dirty="0">
                <a:solidFill>
                  <a:schemeClr val="tx1"/>
                </a:solidFill>
              </a:rPr>
              <a:t>	</a:t>
            </a:r>
            <a:r>
              <a:rPr lang="en-US" dirty="0" smtClean="0">
                <a:solidFill>
                  <a:schemeClr val="tx1"/>
                </a:solidFill>
              </a:rPr>
              <a:t>												Matthew 12:18-20</a:t>
            </a:r>
            <a:endParaRPr lang="en-US" dirty="0"/>
          </a:p>
          <a:p>
            <a:endParaRPr lang="en-US" dirty="0"/>
          </a:p>
        </p:txBody>
      </p:sp>
    </p:spTree>
    <p:extLst>
      <p:ext uri="{BB962C8B-B14F-4D97-AF65-F5344CB8AC3E}">
        <p14:creationId xmlns:p14="http://schemas.microsoft.com/office/powerpoint/2010/main" val="22322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2400"/>
            <a:ext cx="12192000" cy="8130428"/>
          </a:xfrm>
          <a:prstGeom prst="rect">
            <a:avLst/>
          </a:prstGeom>
        </p:spPr>
      </p:pic>
    </p:spTree>
    <p:extLst>
      <p:ext uri="{BB962C8B-B14F-4D97-AF65-F5344CB8AC3E}">
        <p14:creationId xmlns:p14="http://schemas.microsoft.com/office/powerpoint/2010/main" val="3565562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1/10/Hunt_Light_of_the_World.jpg/220px-Hunt_Light_of_the_Worl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762000"/>
            <a:ext cx="2971800" cy="599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3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1/10/Hunt_Light_of_the_World.jpg/220px-Hunt_Light_of_the_Worl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769878"/>
            <a:ext cx="2971800" cy="599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4797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1/10/Hunt_Light_of_the_World.jpg/220px-Hunt_Light_of_the_Worl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769878"/>
            <a:ext cx="2971800" cy="599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47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Knocking God</a:t>
            </a:r>
            <a:endParaRPr lang="en-US" dirty="0"/>
          </a:p>
        </p:txBody>
      </p:sp>
      <p:sp>
        <p:nvSpPr>
          <p:cNvPr id="3" name="Content Placeholder 2"/>
          <p:cNvSpPr>
            <a:spLocks noGrp="1"/>
          </p:cNvSpPr>
          <p:nvPr>
            <p:ph idx="1"/>
          </p:nvPr>
        </p:nvSpPr>
        <p:spPr>
          <a:xfrm>
            <a:off x="1066800" y="2489200"/>
            <a:ext cx="9296400" cy="4140200"/>
          </a:xfrm>
        </p:spPr>
        <p:txBody>
          <a:bodyPr>
            <a:normAutofit/>
          </a:bodyPr>
          <a:lstStyle/>
          <a:p>
            <a:pPr marL="0" indent="0">
              <a:buNone/>
            </a:pPr>
            <a:r>
              <a:rPr lang="en-US" sz="3200" dirty="0">
                <a:solidFill>
                  <a:schemeClr val="tx1"/>
                </a:solidFill>
              </a:rPr>
              <a:t>“I saw that many had so much rubbish piled up at the door of their heart that they could not get the door open. Some have difficulties between themselves and their brethren to remove. Others have evil tempers, selfish covetousness, to remove, before they can open the door</a:t>
            </a:r>
            <a:endParaRPr lang="en-US" sz="3200" dirty="0"/>
          </a:p>
        </p:txBody>
      </p:sp>
      <p:pic>
        <p:nvPicPr>
          <p:cNvPr id="4" name="Picture 2" descr="http://upload.wikimedia.org/wikipedia/commons/thumb/1/10/Hunt_Light_of_the_World.jpg/220px-Hunt_Light_of_the_Worl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91800" y="3962400"/>
            <a:ext cx="1204312" cy="243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672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Knocking God</a:t>
            </a:r>
            <a:endParaRPr lang="en-US" dirty="0"/>
          </a:p>
        </p:txBody>
      </p:sp>
      <p:sp>
        <p:nvSpPr>
          <p:cNvPr id="3" name="Content Placeholder 2"/>
          <p:cNvSpPr>
            <a:spLocks noGrp="1"/>
          </p:cNvSpPr>
          <p:nvPr>
            <p:ph idx="1"/>
          </p:nvPr>
        </p:nvSpPr>
        <p:spPr>
          <a:xfrm>
            <a:off x="1154954" y="2514600"/>
            <a:ext cx="7455646" cy="4140200"/>
          </a:xfrm>
        </p:spPr>
        <p:txBody>
          <a:bodyPr>
            <a:normAutofit/>
          </a:bodyPr>
          <a:lstStyle/>
          <a:p>
            <a:pPr marL="0" indent="0">
              <a:spcBef>
                <a:spcPts val="0"/>
              </a:spcBef>
              <a:buNone/>
            </a:pPr>
            <a:r>
              <a:rPr lang="en-US" sz="3200" dirty="0">
                <a:solidFill>
                  <a:schemeClr val="tx1"/>
                </a:solidFill>
              </a:rPr>
              <a:t>Others have rolled the world before the door of their heart, which bars the door. All this rubbish must be taken away from the door, and then can they open the door, and welcome the </a:t>
            </a:r>
            <a:r>
              <a:rPr lang="en-US" sz="3200" dirty="0" err="1">
                <a:solidFill>
                  <a:schemeClr val="tx1"/>
                </a:solidFill>
              </a:rPr>
              <a:t>Saviour</a:t>
            </a:r>
            <a:r>
              <a:rPr lang="en-US" sz="3200" dirty="0">
                <a:solidFill>
                  <a:schemeClr val="tx1"/>
                </a:solidFill>
              </a:rPr>
              <a:t> in.” </a:t>
            </a:r>
          </a:p>
          <a:p>
            <a:pPr marL="0" indent="0">
              <a:buNone/>
            </a:pPr>
            <a:r>
              <a:rPr lang="en-US" sz="2200" dirty="0">
                <a:solidFill>
                  <a:schemeClr val="tx1"/>
                </a:solidFill>
              </a:rPr>
              <a:t>	</a:t>
            </a:r>
            <a:r>
              <a:rPr lang="en-US" sz="2400" dirty="0">
                <a:solidFill>
                  <a:schemeClr val="tx1"/>
                </a:solidFill>
              </a:rPr>
              <a:t>Testimonies, vol. 1 p. 143</a:t>
            </a:r>
            <a:endParaRPr lang="en-US" sz="2400" dirty="0"/>
          </a:p>
          <a:p>
            <a:endParaRPr lang="en-US" dirty="0"/>
          </a:p>
        </p:txBody>
      </p:sp>
      <p:pic>
        <p:nvPicPr>
          <p:cNvPr id="4" name="Picture 2" descr="http://upload.wikimedia.org/wikipedia/commons/thumb/1/10/Hunt_Light_of_the_World.jpg/220px-Hunt_Light_of_the_Worl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296400" y="2667000"/>
            <a:ext cx="1752600" cy="353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2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564" y="925606"/>
            <a:ext cx="6985036" cy="711359"/>
          </a:xfrm>
        </p:spPr>
        <p:txBody>
          <a:bodyPr/>
          <a:lstStyle/>
          <a:p>
            <a:r>
              <a:rPr lang="en-US" sz="2800" dirty="0"/>
              <a:t>Only God can do it—Only I can let Him</a:t>
            </a:r>
          </a:p>
        </p:txBody>
      </p:sp>
      <p:sp>
        <p:nvSpPr>
          <p:cNvPr id="3" name="Content Placeholder 2"/>
          <p:cNvSpPr>
            <a:spLocks noGrp="1"/>
          </p:cNvSpPr>
          <p:nvPr>
            <p:ph idx="1"/>
          </p:nvPr>
        </p:nvSpPr>
        <p:spPr>
          <a:xfrm>
            <a:off x="1676400" y="2489200"/>
            <a:ext cx="9448799" cy="1854200"/>
          </a:xfrm>
        </p:spPr>
        <p:txBody>
          <a:bodyPr>
            <a:normAutofit/>
          </a:bodyPr>
          <a:lstStyle/>
          <a:p>
            <a:pPr marL="0" indent="0">
              <a:buNone/>
            </a:pPr>
            <a:r>
              <a:rPr lang="en-US" sz="2800" dirty="0">
                <a:solidFill>
                  <a:schemeClr val="tx1"/>
                </a:solidFill>
              </a:rPr>
              <a:t>“Self is the enemy we most need to fear…No other victory we can gain will be so precious as the victory gained over self” </a:t>
            </a:r>
          </a:p>
          <a:p>
            <a:pPr marL="0" indent="0">
              <a:buNone/>
            </a:pPr>
            <a:r>
              <a:rPr lang="en-US" sz="2000" dirty="0">
                <a:solidFill>
                  <a:schemeClr val="tx1"/>
                </a:solidFill>
              </a:rPr>
              <a:t>												</a:t>
            </a:r>
            <a:r>
              <a:rPr lang="en-US" sz="2000" dirty="0" smtClean="0">
                <a:solidFill>
                  <a:schemeClr val="tx1"/>
                </a:solidFill>
              </a:rPr>
              <a:t>--  </a:t>
            </a:r>
            <a:r>
              <a:rPr lang="en-US" sz="2000" dirty="0">
                <a:solidFill>
                  <a:schemeClr val="tx1"/>
                </a:solidFill>
              </a:rPr>
              <a:t>Ministry of Healing, p. 485</a:t>
            </a:r>
          </a:p>
          <a:p>
            <a:pPr marL="0" indent="0">
              <a:buNone/>
            </a:pPr>
            <a:endParaRPr lang="en-US" sz="2000" dirty="0"/>
          </a:p>
          <a:p>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4560944"/>
            <a:ext cx="3414880" cy="1916056"/>
          </a:xfrm>
          <a:prstGeom prst="rect">
            <a:avLst/>
          </a:prstGeom>
        </p:spPr>
      </p:pic>
    </p:spTree>
    <p:extLst>
      <p:ext uri="{BB962C8B-B14F-4D97-AF65-F5344CB8AC3E}">
        <p14:creationId xmlns:p14="http://schemas.microsoft.com/office/powerpoint/2010/main" val="12492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Surrender is radical</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17090498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Surrender is radical</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8145732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Phrase</a:t>
            </a:r>
            <a:endParaRPr lang="en-US" dirty="0"/>
          </a:p>
        </p:txBody>
      </p:sp>
      <p:sp>
        <p:nvSpPr>
          <p:cNvPr id="3" name="Content Placeholder 2"/>
          <p:cNvSpPr>
            <a:spLocks noGrp="1"/>
          </p:cNvSpPr>
          <p:nvPr>
            <p:ph idx="1"/>
          </p:nvPr>
        </p:nvSpPr>
        <p:spPr>
          <a:xfrm>
            <a:off x="1295400" y="3581400"/>
            <a:ext cx="5562600" cy="1981200"/>
          </a:xfrm>
        </p:spPr>
        <p:txBody>
          <a:bodyPr/>
          <a:lstStyle/>
          <a:p>
            <a:pPr marL="0" indent="0">
              <a:buNone/>
            </a:pPr>
            <a:r>
              <a:rPr lang="en-US" sz="2800" dirty="0" smtClean="0"/>
              <a:t>My natural self </a:t>
            </a:r>
            <a:r>
              <a:rPr lang="en-US" sz="2800" dirty="0"/>
              <a:t>fights </a:t>
            </a:r>
            <a:r>
              <a:rPr lang="en-US" sz="2800" dirty="0" smtClean="0"/>
              <a:t>God. Self </a:t>
            </a:r>
            <a:r>
              <a:rPr lang="en-US" sz="2800" dirty="0"/>
              <a:t>is the enemy I</a:t>
            </a:r>
            <a:r>
              <a:rPr lang="en-US" sz="2800" dirty="0" smtClean="0"/>
              <a:t> </a:t>
            </a:r>
            <a:r>
              <a:rPr lang="en-US" sz="2800" dirty="0"/>
              <a:t>most need to fear</a:t>
            </a:r>
            <a:r>
              <a:rPr lang="en-US" sz="2800" dirty="0" smtClean="0"/>
              <a:t>.</a:t>
            </a:r>
            <a:endParaRPr lang="en-US" sz="2800" dirty="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0400" y="2743200"/>
            <a:ext cx="5473051" cy="3810000"/>
          </a:xfrm>
          <a:prstGeom prst="rect">
            <a:avLst/>
          </a:prstGeom>
        </p:spPr>
      </p:pic>
    </p:spTree>
    <p:extLst>
      <p:ext uri="{BB962C8B-B14F-4D97-AF65-F5344CB8AC3E}">
        <p14:creationId xmlns:p14="http://schemas.microsoft.com/office/powerpoint/2010/main" val="8460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2" descr="data:image/jpeg;base64,/9j/4AAQSkZJRgABAQAAAQABAAD/2wCEAAkGBxQTEhUUEhQVFhUWFxgXFxcXFxcXFxcdFRoXFxwcGBcYHCggGBwlHRQXITEhJSksLi4uFx8zODMsNygtLisBCgoKDg0OFxAQGiwcHBwsLCwsLCwsLCwsLCwsLCwsLCwsLCwsLCwsLCwsLCwsLCwsLCwsLCwsLCwsLCwsLCwsLP/AABEIAMIBAwMBIgACEQEDEQH/xAAcAAABBAMBAAAAAAAAAAAAAAADAgQFBwABBgj/xABKEAABAwIDBAcEBQkGBQUBAAABAAIRAyEEMUEFElFhBgcTInGBkaHB0fAyUpKx4RQjQkNTgpPS8RckM2JyshY0RGPiFVRkc6II/8QAGAEBAQEBAQAAAAAAAAAAAAAAAQACAwT/xAAgEQEBAQADAAICAwAAAAAAAAAAARECEiExQQNhIlFx/9oADAMBAAIRAxEAPwC1xhkRmHVI4frPxgd3qgIg23G5wY9sII60cfMdoz+GFnoe6+WUEQMVDt6zdoftGfwwljrN2h+0Z/DCui7r33UqFRA6y8f+0Z9gJX9pOP8A2jPsNV1HZd2Io7whc9s3onTo1nVKcgu0mQNbKtW9YmPP61n2GrZ6w8d+1b9hvwV1XZd7GwEmoyVUOzOsfEN7Q1Xhx7M7g3BG/aJ3dM0yd1m40kw6mPBnxKui7Lj/ACMTOqO1qpI9Y2O/aN+w1CPWDjj+tA8GN+COh7r1CUHKhP8AjzHH9efst+C2Om2OP69/o34JyjYvwFbVF4PpDtCobYh4HEkAfcl4vpFWpzv42q4jRtvaVYti8Vkrzpj+nddzWta98NmCXuLjJ1g3hQ2I6SYmoe/VeeW8Y9JTlGx6jNZozcPUJQeDkQvLLNpuGqPT248ZOI8yn1ePT+8OK12g4j1XmkdKqv13es/egP6VVuIPjPuKvV49O9q3iPULRrt+sPULzThuloc4NqS2dZMDxUnXxBc3ukwby12fmEZV49AuxLNXNHmEJ2PpDOowfvN+K82VGuLiN46ZkpJojUqxbHo9+2cOM69L7bfim9TpDhNcRR+2PivOfZCdElwCup7PQzulGDH/AFNH7YUdi+mWDn/mGZaElUW2oAtCs0K6HusnpVtTA4gN/OBxE6O1Hgo/YBwdF1M9q0n6RIBgcGjnxK4SriQbD+qE2pEAWTmTGbdur8b0twsf449HfBYqSa9Ys9Y13qAYksad/wAkVjFgb3vJbczhrSsIKUwFbLTxSSQCltnmlNYUoNKE00E6FLh3ArbWFLYwqRbRZBoNufFOmtQ6VJxLg1pKkTCzcT/D7GrPOjebjHPLNPsPs2nTBdXdvACYB3efjeEJE4fDF0wCYEnkOJ4BSWEwLC4AvDnfVZJ9XRAUDtvHvrANaOypFwDKbRcnLedH0iL+imtl4UUaJA8ATbxPz7lahNubVFNoptt4LlMViS4ynm0jvOJPl8Ux3FIJw1WBFeITOrUShTUSS/gmwfKM0KTZckvKUsc1SMa7ZTvZe2KlAi+8zVpy8joVhpINSipO1w+7V/ONyc0Ecs7LK9IBcxsHarqD4N2HMe8cCu4buvAcy4OXzoUJCve0aH0KA6qOB9FNV8OmVSirVhh24+qfRJFUfVPsTtzENzU6jN7uUJDxcRxRqrUKoMvEKR4ymY/FYkBaQTOmkPB3hHAorFsNuEslMpHis7MooS1ENtM8UrsjxS5S2oQfYnij0qB4olMJO0KxZSc4Z5N8Tl7z5IIB2kwP7ORORJndB5xKLVxTwQHSywcRPEDQaX1XP7Fwm9U7xs0FxJ5fiujDW2DpMwXEQDF90RxzN0hJ4ParW0S8CXvJAL+DSDYT9Gbk2k2UPi8W6obkkc9TxKRVeXvIBgARyDW6fgsPDnuttr4cp9ikc7PwwfU3i07tO06TrA8vvWtrbQyAMAZDj4p5Td2TQ0mGtBJ9CMtcz6rlq2ILnF3NBE7Qm5S6bdSg0uaXVqcFAiq5Ma+aOSgVLpQdMou+hkLYCCIyolklIFkppVqxsfethhQ95ba5MBL6UqY6JbQNOoGOuxxgjgcgbmM/YoxhC0bXCksiswEAi4IkeBUfUpf0+fmybdENo9q00nG7RLfCbjykEePJS+Iw6y0hqlMpvVYeSk61NNqtGEwIt7OKb1dPEKQqU01rtsDBs4THj7EhuViO3CON2tcRpYlbQTJjVqs27Y5o9Ggt4inDmeK0CWsdyRA0pywIzKSEZdmUumwp/wBglsw8otRtTYorbmIlwpgiGgk6XP4LqGYcBpccgCT5Ku8Ri+860l0+1UKd2dQDGueSIGmpAy+04+xaxOJu4vMvJufAQAmlTEA0qbGGXvdJ5Bthbxlaq0okaNuTxPBIPcILFxP9Tl7VJYKiCS7RoInQk5nxyCh6DiAE/rY3daGi88tSgmW08UXmAbHQcBomNJsoderNQkZTpYBEBHgoF1qgGRTV2JWVGpu+klFOrrQqIXYlFFCyiTvpYcktYsfb5shFNKIHIJOsATJgZCdByQzUUsOt4JUptTVxdXfVs11JuJxrZDxvU6JkS03Dnxe+jeGecAtwzjtVIBzCW8wMvxXpGpWw1KKbaNJrRaAxgFuUQofbXQ/Z2LH0BRecn0obBzuz6J9J5rM/I1fxqN2bjjQe2oLw4GOPEeh9qterhwWtcPouAc3mHCQfQrgulfQytg3Fr4cy5ZUb9F4Fznk4D9E34Sun6vcUamF3CTNF27+66XD3+i1fWZMLxOFhMauH5LpsRhpTGpgzeBMXsJssymxzmIoSfHNMcdQgeY+9dP8Ak3zZR+1MPLPMfeFvWcRgPiFidtwwjL2rFJ2+H6qKoicQzyY4+9O6vVMDH96y/wC3/wCaqql0/wBpG/5XVt/p+7dSq/WFtNon8rqfZZ/KnFq1m9VX/wAofwv/ADW/7LXaYlv8I/zqq6PWZtOP+acf3Kf8qcU+tDaY/wConxp0/wCVWLVmf2YP/wDct/hn+dYOrOoP+oZ/DP8AMq4/tR2n+3H8NnwQq/WntMA/nxcR/hsm/CyMWg9PcYKFd+Fp1BUFOz3NEAu1b5ZHnK4Go6Sj4l8w4u3nOkuzkGf0iRcnO05pq4phdBs6i4QSLwIMxA9yO9wLoLobOQuT5pjSxJIgHOCUkPuplLPe2AQDynRMMZiJctPr5JtTu6bmLqQ4pobinTKUmGzcmJEGNJvE+ab4ikQpNU3SlloQtEh1ZSHFSDksfXEJoaohAfVlBh8HtSC6UybcZ8Lcfn3pxTyUSu1gECIMTYE2ygkSPLNAJWOfdbAylKS3RfCCri8PTddtStTYRxDntB9hK9X4oRYWjTkF5M2Ji+yxFGrkKdSm/wCy4H3FesK9UPa17LhwBBzkOErnyb4Ka6fdKqbMU6g0yWmHHIAm8SfFK6PbbBd+fJaB3gb6X9q4HrGw5ZtLFA61S4eDwHj/AHKHZtCoGhsm2R1jh4KnGYry9XX0j20yvgMS3eaQ1jS3jvTIGsGB5LkerDpPhcO6pTxlM7lQtio3e7hbNnNbmCCbi9sjpwo2k/cNOe6Xbx1kxHsQC+FuRjXrPB7FwdZjalMNexwlrmvcQRyIciO6K4U/qv8A9v8A5l5c2dtvEUxu0qr2CZ3Q4hpJ5TC6etVxGZq1HSP2j4uM8+co6z+jv7Xu7olgxnSH23/zIFfoTgniCw+VR3xVE4ZlZzodUqG31nEZ+Kb7XoVWNLt99h9Z3xVg1e/9n+B+q/8AiO+KxeaRtGt+1qfbd8VicWpDZeyXnNjh4go21tj1NyGscTINgSr2o7Epj9WB7U7ZstgyaJV2U4vNtDAPH6Dwf9J+CdU9mPP6t/2SvR9LZ41YwcE6p7OGrQjserzlR2JUOVJ5/dKh9u0Nw7hBDhcgiCPmF6rbs9o/RC85dZ+JFTaWJgABpFPx7MBpPrKZRZjhXBboUd5wEG5i3NE3UWiDMhI0o0t2RcEEgg5iCtsctEyl02qBRCLhKQFzokuEXOUIdKsfLipHraoF9ULE15NzA48E3e+cplBr0yACdZHpY/BSEqVWWjeyvlny5ZIL3C6CVhcTnc8dUol5WA2Ai/G9/n3pbm2WUXFpa5pgi4LTBHmLgoahdKmlvJASu1LWw02OYFsjYHjkClACG3I+sSLTfKOUIQFNgzKK4gacvmFgEndGZgDISTYCSkAXGp4cEJjSZV49VHTMPojCVSS+mIbJu5nLm3KOEKlXQANXfcn+zH9m5rw4hwhwLZlp+KOU08blWF1z9H94MxlPvQAyoRq0mWO9SQfEKqCywgHnfPwEWtHH3K8NldJmVKTGYsMHahwAlpD4sQWAywmcjAOi4Lpt0WOFd2lPv4d57jxfdP1HnQ5+MK41cva49tOQsa0anLxulh6DUzW2BVa/RLY9XE4Km9rQc2T/AKDH3QqnaZIsBprfmZPzC9P9VWy+x2ZhwTJeDV8O0O80eTd1Fa4/tx+F6JVmmSyyjulHRusaTgxhJjKFd3ZhNq+HlYzlG/415bb0axMf4FX7BWL0o/BOm0LFdqekNGVPm6cUnA8EkVGD9F32vwThu5o0/a/BQhbADkAjgHQoVLd4H7X4J00g6H1Q0Ybd2qzC4epXqHu02z4nIDxJIC8rbWxL3Pc930nkuJ4lxJPtJV5ddu2GUsI3DA/nKrg4ibhtPvSf3oCoDE1r+GnBdJHLlQW1C0ESROfO8343SmVgAeYj1TZzicvmEgJGD78a8PX4KXZhjuB4EtMSeEzY8MjnwULTYTYJ3Se5tlKnld3d3SLlMhYRwRRXkgePj8EMklQYxpzHkeEcDxSKziZkycydU4pCJkaR4Him9bjxUjdgSiEWjHmiVGJQJyQfBOHOGQy0/rqhQNJn7kUxs04+kYtOUzYEARxnyWb/ALPRJ7IxMWBidJMmPYUVlJznCdQIkxYd2xOg3Y8oQS+yIJBHeE24RnPgneFw0GY3iL3AidPEJxgcKwvDe8WxLyAAQAMhmM5jleE6q49rQQxrW72YANuAv4LFpiOxNIAZ3kyLRkIIIN9baQONswzgc0gPJk+tkgBKqQZhWxvl95HdiZvE35BTlTpU5lKpQczepvZunvEE2gOcCCC4WIOdhdctTxJblnkkOrSZOicGhlkZrHsSnulba4X9nz6rTJeCpy4L1d0JP9wwwGQpNaIy7vd9y8y7IojdcbaG4M8LW+ZXproMyNn4X/6m+2/vRflqfCZqNnj5GEJ9Qj+qK9k5wgvoN/y+izdamGT6z5tux/qPwW0s4dvFqxZ9dPEbSYYns3A8DGngU4oNdqCPdysmjcU8Z1T8+C1hMZnFV5n6znewuCWIlmBHp2F1F0cTGdV/m6T7VA9YvSA4bZ1ZzXP33RTadR2hgmeTd5UNqk+sTb35XjqtWZYHFjOTW90etz5rkq9S0ECZkuvJ5ZxHlqiVqtyQc8+YTNy6uTcCM78I08fctNHBbCe4GgCSZAgSJ1I0QUhsp1FrYdvTqYWq1WmXW9oTOoyT4p9s/Y9WsQyjSfUdP6DS7PjGXirRgbtnbx7tp4JWEw5cZAyjLLgrw6uOrs4aK+Lg1Y7lOzm051cci6OFhz0roYBtCpVa4AAVHCdA0ON4GkQs9j1QFDZDqjy3IauJ3RrFz85o23ejnZURUmbgQHb0ZWsPA+udlP1Ng1agBLqbg4B+7YhoExJORuo/aOJqCi6i9wLA2GiCC10HdiDrxRpxyrKTYuDOhmIMi5EXEaWQazSJB0MZyLcCLFKZWdedeKyqd6LQAIABMczcm5Nz46LcZCFQ5gkWgmTMRuxbSLeCBCcCkeCG9ilAyJUlhqUVQd4ODWB81QWB3dDiAJlx3iQIPeibSuh6AdD34+s2nvFtFo36rw36FyA0bwhzjAjMCTnBCvP/AIAwLMOaVPD0t4McG1H02VH7xBhxc8XM3+CzrWPOuzngBw70uBnhoRPMwfVFrUgLuEzc3gnek5SRxHom2DwzjVFNzd1+8GkEnemYPIRBmVIbbw7abWsY4PcCSSLuHCTlqslDufwEDgSCkl6UWksLpEb0ES3emJmJ3i3nEA8yhCoQIB8bD7/Jbxhp9W0Rrn5ZR6eiSxpiUoUjE6WHrPwXY9EurnGYzdcKZp0nX7Wp3RHFrTd3kI5q3FmuQbTnKZkACM5+R6qzNi9Wbm4HEYrFtLX9k40aRsWxB33jQwDDed72Fp9D+r3C4EBwaKtYfrXgEg/5Bkwe3mp3pBQD8NWZq6lUA4nulVtwyR5yo4Pda5sXsdPkL0V0TbGCww/7FP8A2BUvszBtkEgkEfdKvDYp/u9GMuyZ/tCzLtazIc1HwmtSqiVmzx8pTar4Ita4wkuWIcLFl0RDMOTwHkjNw/G/knbaZ5o7QnXOQzp4TVVt19Yzcw+HpA/Te55/cAA/3K22gcD7VSH/APQ7v7xhW6Ci4+rvwTx+Ry+FTPc4ibxPlK2y4j0yHjK01qneifR2pjcSyhSF3Xc6J3GiN5x5CfWBqurmcdF+hWLxl6NI7k/4ju6zgYcfpQRpKtvov1Q0qRa/FOFUj9BoIYT/AJiTLvYrC2bsylh6VOjTG6ym0NaOQ48znKkWAaELnuumSIPBdD8FTdvMwlBrhr2YJ9qmqVENs1oaOAEfciGmDmMkpycGhvMaKkOkGwalPaFdn0hVearJIuKkmI5GR5K56oIcXued2I3YtIkyDmbaclVfS2tjK1dzxSqsYBu0yxocYE3fBMTOmUBYtMniEr4A096HOaY7wmQR8AQoro/sqpiMQ0va44ffAcbgOyIbIIJNt6LxHNOtibZrmsKFVpdvmIN9Yz4Kz9i7IZhmndF3TGoYXfSjhMDJG4pNV51s9HsLRbSfRpinUcSHNBMENAvExINiRxVdOaXSczmup6cbUNbE1JMhn5tsnRvG2ZMlQFMicrHhp4SunG+McvkCnhDMfpSOERmpfZmxDiMQ2nQpG7jALg4gDVzoAgcYCnOhvRQ4zecXhrGGHEXdJyAFvVWz0V2NTwgLWUwJiXk7z38C7gJkRlZYvL6b48ftKdF9hswlEU2AZAuP1nalSXjqY+/0QKmKAHnFr58IW988bDOyZhuqR65cRTGO7jGte2n33gXeXXAIjMCL8+SrN9YkyDfOZhXB1y9GHVHfldMEjdDakfoluTjygwSeAVT0MO5jHvgQO6ec5hPFjl8mBPBE3o+fniiYmkRSpvtuv3iANIMXtyQHuc2WkEaEGxkZgg5GQtspjosxj8Zhm1RvUzWphzdHBzmiLccvNet6bABAXkfom+K7Dvinuu3muJA3XNuLkEZgaaK9tldKcSSH1DTewQDuCARq6ZzWOXLq3x46sRDq3CBg8W2qwPYZa7I/OqXUToxTldraNapQdYseQDyzHsIKsrovi9/CU75Dd+yS33Lg+tXZpZUZimnuuhlTOxH0T5iR5BSfQHam8x9Pekg745h1j7Y9Vykx1+3aPcRPeIk6G/mmtbHlv0qhCHVq2zUTicO5zs7ZQYjyCLa1iYbi6kWeY8j7dViiKWFIAAe+3P8AFYj3+xv6dQ1vIpYYmorAZz8+aVQxLHSGh1uIdH2jY+S6MQ6sASbAXJNojiSvNnWx0hbjcaXU/wDDpDs2n68Eku8yT5K2+tLa7qWF3WtjtO6eJ4a5fBUc3ByZ1K3xn2xzv0icNhS5zWta4lxiG5kkwAAcrkBemur3oizZ+Ha2AazwHVn6k/VH+VswPM6qs+rHo09+NZVIG5R77p4wQ0eM3/dV6MpgK5X3Fxn23vBaL1joSHFZbF31oVwRb2poaybuqiUdj1MNobeFHedUh1SSGtH0Wt0idTmT5aJnhOk4fd7IGsEfcldIME2tAOeU/FVs3Z1T8o3qj3NAH0GkgRwJ1k5rM1cvE5hdk1a2Lfi2s3abapMXlzQYlumV+cldvRrAts4E+V9VzOz9p1KcAOlhtu8Z4c8kavREati5IkDyk2B1vqqqVXPSnZop4msIt/iAyBIedJPeIJyHBQgwgJsOEfjC73pbs8VA1zAS5jd0iMgL2PIz6rk8LRg/j8wty5MYq1erqluYKmCILi48DmfM5LoadS/0TuxBBEam1/paXVa7Fr1QxzadUhwHdESDra8grodi9I+0pxiJ3hIMAgX7uU8+C511ljtWvBvwSabiJv668vcocbSaZ3ToDBkHQZRb8U8o1w4cZy9Fdlg4fvyIItBBgzMjLy9qrXpT0KqtqOdg6TX0qn0qJDSGmcwHaa8vBWGHycyDHpP9FJYUHjItHzxlPH0VQ+P6udo1oHYRER3qbWjTQ2hd1s7qnoNwRoVwH4l5LziQBvsectwm5aIuDnfirIc6MzHNJ7J31vuXRzeUtp9HsRhqtWg+md+iZeWglsH6LgfqkXB8eFrT6vNiPNJtSs97d7vNpNMCDcb5IkTnAix8l1nWJsWpVoPfSY17gG9o3Jz2U3b8A5uP0gB/nK59nS6n2QFGAYA4EciMws8rb41JJ67Cg2nRe0tc9sZjtCWmdC108MxCm2Vw8SLhUJjNvVnVIILtXGTA8h4rpujHSZtGzi9xcQDew8BOd1mbx/xrZVgbcw1OpTdTqgFjxukG0+B0PBVVVwNfZWIbVE1cNMb4Fw11i2pwdwORIHgLJ2nh99tyYzEHJMcVTc5hYXfSbuutnaLhE5emzw4o4tlRrX0zvMcJDhw93COS24clE7NwJpN3G1Xbo0AEceKfOAMBxOefNHmrbgweOPtWJLaDYsPTJYt4xroKlAkQDFokZpVIAW8udrZrmqe26j3tDYAvN7KQruI3S4kls65zlK1YJXMdYuH7StTZMtYy45n8I9VyVDYcvhg3iTAjnou4qYVz3yRJPvU7sbYTKJ3zBfpwb4c+a1uRnNp10X2M3CUQwXcTvPdxcfcMlL9oE3JlaKxrpg5eg1HIcodR6zrUgWIeo91cynNdyYVrLF9a3CcVioC53aNQOzFxaQfvUpUbJTTFYXeK3xcuV0JhpNgtB3ozN49fclDHgC5Ph+ikOwpEqIxdTdJBHqteM+pCrtJpa6TJNrDMevuULjMLTnebadJsiNeDeITZ4M3VZ4NBc8tILDBCe0axcHG28RebTz8c/QJq6jKJhqUE28FmtQ7btTut7x7pAMeEzPGy6PZO05aP0XRIbc20MnLM65LkcRs3UW8Oa3s+uWEB1wJ85EX8j7UY12WFSxQcZiRb2/1XQ4Kp3b+K4zDYlpAcBFhHLlyXQbPxQOmYzWeN61q/yieDgVum+yYtfGWXtuldqV17MdTp58FX3Sbq5ZXxbK9NwY109q2Mu66HNHMxI812766Ea6LYZFc1er+u1+6x1PdvBkj1EZp9s3oY2m4VKzg7dIO60Q2Re5zPgux7aNUGrXCza1OIdSpOWSE9oSX4nn70L8pmYWflrW4SKlZrGlz7BokmOCUKwXH9M9tbzuwYYaI7SP0iLgeA15+C6cY5cqZYzbNV73OD3NBNmgwAMgsURvBYtYxrutnVBaJ81LisXRKiqLCE+ouMwtUcUtg7FSG/KiqLoT2nUXN0PmOWnOQWVAtkygyiSgVXJcoVQIa0Eob6cojkM1FI3fhkE4dPg9JerRYjn01GYzDA6KcLEN9GdFazjmxs/kg1NnkTZdM6jwQatDknsOrn8Ng9CntPAgJ43Dxkisoo7Q5UfisN3bKFq7OIMjiuxGHSKuECtiyudw9Qtjhr+C6LZtWCCmxwbQiUqcI5HjcdA3F2WfldlCGpCQcQj1rYm3YoFN31+aYNrJLnlGauxxVqlAfVQnVU1rYhakZvKi1KiCK3NNauJTOvioBcSABcrrOLneRztfbIo05BG8ZDRGR4+S4MSTM3+K3tba/avnIAQByTE4qFoalQsUR/6j4rFDVytCc0QsWLnyb4ntMIrFixDQrURixYtQFoVRbWIqAqJu7NaWLnW+LKaIVtYiGhBaW1iUwIb1ixSActhYsWUKxJqLFiaUe9LYsWLAZUF0KotrFmmDUQsrLFifoo+qmFdbWIQD1DdIj+bHj7lixen8Xw4c/lzDWjebYJyGDgM+C0sXVzY6k3gPQLFixR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UUEhQVFhUWFxgXFxcXFxcXFxcdFRoXFxwcGBcYHCggGBwlHRQXITEhJSksLi4uFx8zODMsNygtLisBCgoKDg0OFxAQGiwcHBwsLCwsLCwsLCwsLCwsLCwsLCwsLCwsLCwsLCwsLCwsLCwsLCwsLCwsLCwsLCwsLCwsLP/AABEIAMIBAwMBIgACEQEDEQH/xAAcAAABBAMBAAAAAAAAAAAAAAADAgQFBwABBgj/xABKEAABAwIDBAcEBQkGBQUBAAABAAIRAyEEMUEFElFhBgcTInGBkaHB0fAyUpKx4RQjQkNTgpPS8RckM2JyshY0RGPiFVRkc6II/8QAGAEBAQEBAQAAAAAAAAAAAAAAAQACAwT/xAAgEQEBAQADAAICAwAAAAAAAAAAARECEiExQQNhIlFx/9oADAMBAAIRAxEAPwC1xhkRmHVI4frPxgd3qgIg23G5wY9sII60cfMdoz+GFnoe6+WUEQMVDt6zdoftGfwwljrN2h+0Z/DCui7r33UqFRA6y8f+0Z9gJX9pOP8A2jPsNV1HZd2Io7whc9s3onTo1nVKcgu0mQNbKtW9YmPP61n2GrZ6w8d+1b9hvwV1XZd7GwEmoyVUOzOsfEN7Q1Xhx7M7g3BG/aJ3dM0yd1m40kw6mPBnxKui7Lj/ACMTOqO1qpI9Y2O/aN+w1CPWDjj+tA8GN+COh7r1CUHKhP8AjzHH9efst+C2Om2OP69/o34JyjYvwFbVF4PpDtCobYh4HEkAfcl4vpFWpzv42q4jRtvaVYti8Vkrzpj+nddzWta98NmCXuLjJ1g3hQ2I6SYmoe/VeeW8Y9JTlGx6jNZozcPUJQeDkQvLLNpuGqPT248ZOI8yn1ePT+8OK12g4j1XmkdKqv13es/egP6VVuIPjPuKvV49O9q3iPULRrt+sPULzThuloc4NqS2dZMDxUnXxBc3ukwby12fmEZV49AuxLNXNHmEJ2PpDOowfvN+K82VGuLiN46ZkpJojUqxbHo9+2cOM69L7bfim9TpDhNcRR+2PivOfZCdElwCup7PQzulGDH/AFNH7YUdi+mWDn/mGZaElUW2oAtCs0K6HusnpVtTA4gN/OBxE6O1Hgo/YBwdF1M9q0n6RIBgcGjnxK4SriQbD+qE2pEAWTmTGbdur8b0twsf449HfBYqSa9Ys9Y13qAYksad/wAkVjFgb3vJbczhrSsIKUwFbLTxSSQCltnmlNYUoNKE00E6FLh3ArbWFLYwqRbRZBoNufFOmtQ6VJxLg1pKkTCzcT/D7GrPOjebjHPLNPsPs2nTBdXdvACYB3efjeEJE4fDF0wCYEnkOJ4BSWEwLC4AvDnfVZJ9XRAUDtvHvrANaOypFwDKbRcnLedH0iL+imtl4UUaJA8ATbxPz7lahNubVFNoptt4LlMViS4ynm0jvOJPl8Ux3FIJw1WBFeITOrUShTUSS/gmwfKM0KTZckvKUsc1SMa7ZTvZe2KlAi+8zVpy8joVhpINSipO1w+7V/ONyc0Ecs7LK9IBcxsHarqD4N2HMe8cCu4buvAcy4OXzoUJCve0aH0KA6qOB9FNV8OmVSirVhh24+qfRJFUfVPsTtzENzU6jN7uUJDxcRxRqrUKoMvEKR4ymY/FYkBaQTOmkPB3hHAorFsNuEslMpHis7MooS1ENtM8UrsjxS5S2oQfYnij0qB4olMJO0KxZSc4Z5N8Tl7z5IIB2kwP7ORORJndB5xKLVxTwQHSywcRPEDQaX1XP7Fwm9U7xs0FxJ5fiujDW2DpMwXEQDF90RxzN0hJ4ParW0S8CXvJAL+DSDYT9Gbk2k2UPi8W6obkkc9TxKRVeXvIBgARyDW6fgsPDnuttr4cp9ikc7PwwfU3i07tO06TrA8vvWtrbQyAMAZDj4p5Td2TQ0mGtBJ9CMtcz6rlq2ILnF3NBE7Qm5S6bdSg0uaXVqcFAiq5Ma+aOSgVLpQdMou+hkLYCCIyolklIFkppVqxsfethhQ95ba5MBL6UqY6JbQNOoGOuxxgjgcgbmM/YoxhC0bXCksiswEAi4IkeBUfUpf0+fmybdENo9q00nG7RLfCbjykEePJS+Iw6y0hqlMpvVYeSk61NNqtGEwIt7OKb1dPEKQqU01rtsDBs4THj7EhuViO3CON2tcRpYlbQTJjVqs27Y5o9Ggt4inDmeK0CWsdyRA0pywIzKSEZdmUumwp/wBglsw8otRtTYorbmIlwpgiGgk6XP4LqGYcBpccgCT5Ku8Ri+860l0+1UKd2dQDGueSIGmpAy+04+xaxOJu4vMvJufAQAmlTEA0qbGGXvdJ5Bthbxlaq0okaNuTxPBIPcILFxP9Tl7VJYKiCS7RoInQk5nxyCh6DiAE/rY3daGi88tSgmW08UXmAbHQcBomNJsoderNQkZTpYBEBHgoF1qgGRTV2JWVGpu+klFOrrQqIXYlFFCyiTvpYcktYsfb5shFNKIHIJOsATJgZCdByQzUUsOt4JUptTVxdXfVs11JuJxrZDxvU6JkS03Dnxe+jeGecAtwzjtVIBzCW8wMvxXpGpWw1KKbaNJrRaAxgFuUQofbXQ/Z2LH0BRecn0obBzuz6J9J5rM/I1fxqN2bjjQe2oLw4GOPEeh9qterhwWtcPouAc3mHCQfQrgulfQytg3Fr4cy5ZUb9F4Fznk4D9E34Sun6vcUamF3CTNF27+66XD3+i1fWZMLxOFhMauH5LpsRhpTGpgzeBMXsJssymxzmIoSfHNMcdQgeY+9dP8Ak3zZR+1MPLPMfeFvWcRgPiFidtwwjL2rFJ2+H6qKoicQzyY4+9O6vVMDH96y/wC3/wCaqql0/wBpG/5XVt/p+7dSq/WFtNon8rqfZZ/KnFq1m9VX/wAofwv/ADW/7LXaYlv8I/zqq6PWZtOP+acf3Kf8qcU+tDaY/wConxp0/wCVWLVmf2YP/wDct/hn+dYOrOoP+oZ/DP8AMq4/tR2n+3H8NnwQq/WntMA/nxcR/hsm/CyMWg9PcYKFd+Fp1BUFOz3NEAu1b5ZHnK4Go6Sj4l8w4u3nOkuzkGf0iRcnO05pq4phdBs6i4QSLwIMxA9yO9wLoLobOQuT5pjSxJIgHOCUkPuplLPe2AQDynRMMZiJctPr5JtTu6bmLqQ4pobinTKUmGzcmJEGNJvE+ab4ikQpNU3SlloQtEh1ZSHFSDksfXEJoaohAfVlBh8HtSC6UybcZ8Lcfn3pxTyUSu1gECIMTYE2ygkSPLNAJWOfdbAylKS3RfCCri8PTddtStTYRxDntB9hK9X4oRYWjTkF5M2Ji+yxFGrkKdSm/wCy4H3FesK9UPa17LhwBBzkOErnyb4Ka6fdKqbMU6g0yWmHHIAm8SfFK6PbbBd+fJaB3gb6X9q4HrGw5ZtLFA61S4eDwHj/AHKHZtCoGhsm2R1jh4KnGYry9XX0j20yvgMS3eaQ1jS3jvTIGsGB5LkerDpPhcO6pTxlM7lQtio3e7hbNnNbmCCbi9sjpwo2k/cNOe6Xbx1kxHsQC+FuRjXrPB7FwdZjalMNexwlrmvcQRyIciO6K4U/qv8A9v8A5l5c2dtvEUxu0qr2CZ3Q4hpJ5TC6etVxGZq1HSP2j4uM8+co6z+jv7Xu7olgxnSH23/zIFfoTgniCw+VR3xVE4ZlZzodUqG31nEZ+Kb7XoVWNLt99h9Z3xVg1e/9n+B+q/8AiO+KxeaRtGt+1qfbd8VicWpDZeyXnNjh4go21tj1NyGscTINgSr2o7Epj9WB7U7ZstgyaJV2U4vNtDAPH6Dwf9J+CdU9mPP6t/2SvR9LZ41YwcE6p7OGrQjserzlR2JUOVJ5/dKh9u0Nw7hBDhcgiCPmF6rbs9o/RC85dZ+JFTaWJgABpFPx7MBpPrKZRZjhXBboUd5wEG5i3NE3UWiDMhI0o0t2RcEEgg5iCtsctEyl02qBRCLhKQFzokuEXOUIdKsfLipHraoF9ULE15NzA48E3e+cplBr0yACdZHpY/BSEqVWWjeyvlny5ZIL3C6CVhcTnc8dUol5WA2Ai/G9/n3pbm2WUXFpa5pgi4LTBHmLgoahdKmlvJASu1LWw02OYFsjYHjkClACG3I+sSLTfKOUIQFNgzKK4gacvmFgEndGZgDISTYCSkAXGp4cEJjSZV49VHTMPojCVSS+mIbJu5nLm3KOEKlXQANXfcn+zH9m5rw4hwhwLZlp+KOU08blWF1z9H94MxlPvQAyoRq0mWO9SQfEKqCywgHnfPwEWtHH3K8NldJmVKTGYsMHahwAlpD4sQWAywmcjAOi4Lpt0WOFd2lPv4d57jxfdP1HnQ5+MK41cva49tOQsa0anLxulh6DUzW2BVa/RLY9XE4Km9rQc2T/AKDH3QqnaZIsBprfmZPzC9P9VWy+x2ZhwTJeDV8O0O80eTd1Fa4/tx+F6JVmmSyyjulHRusaTgxhJjKFd3ZhNq+HlYzlG/415bb0axMf4FX7BWL0o/BOm0LFdqekNGVPm6cUnA8EkVGD9F32vwThu5o0/a/BQhbADkAjgHQoVLd4H7X4J00g6H1Q0Ybd2qzC4epXqHu02z4nIDxJIC8rbWxL3Pc930nkuJ4lxJPtJV5ddu2GUsI3DA/nKrg4ibhtPvSf3oCoDE1r+GnBdJHLlQW1C0ESROfO8343SmVgAeYj1TZzicvmEgJGD78a8PX4KXZhjuB4EtMSeEzY8MjnwULTYTYJ3Se5tlKnld3d3SLlMhYRwRRXkgePj8EMklQYxpzHkeEcDxSKziZkycydU4pCJkaR4Him9bjxUjdgSiEWjHmiVGJQJyQfBOHOGQy0/rqhQNJn7kUxs04+kYtOUzYEARxnyWb/ALPRJ7IxMWBidJMmPYUVlJznCdQIkxYd2xOg3Y8oQS+yIJBHeE24RnPgneFw0GY3iL3AidPEJxgcKwvDe8WxLyAAQAMhmM5jleE6q49rQQxrW72YANuAv4LFpiOxNIAZ3kyLRkIIIN9baQONswzgc0gPJk+tkgBKqQZhWxvl95HdiZvE35BTlTpU5lKpQczepvZunvEE2gOcCCC4WIOdhdctTxJblnkkOrSZOicGhlkZrHsSnulba4X9nz6rTJeCpy4L1d0JP9wwwGQpNaIy7vd9y8y7IojdcbaG4M8LW+ZXproMyNn4X/6m+2/vRflqfCZqNnj5GEJ9Qj+qK9k5wgvoN/y+izdamGT6z5tux/qPwW0s4dvFqxZ9dPEbSYYns3A8DGngU4oNdqCPdysmjcU8Z1T8+C1hMZnFV5n6znewuCWIlmBHp2F1F0cTGdV/m6T7VA9YvSA4bZ1ZzXP33RTadR2hgmeTd5UNqk+sTb35XjqtWZYHFjOTW90etz5rkq9S0ECZkuvJ5ZxHlqiVqtyQc8+YTNy6uTcCM78I08fctNHBbCe4GgCSZAgSJ1I0QUhsp1FrYdvTqYWq1WmXW9oTOoyT4p9s/Y9WsQyjSfUdP6DS7PjGXirRgbtnbx7tp4JWEw5cZAyjLLgrw6uOrs4aK+Lg1Y7lOzm051cci6OFhz0roYBtCpVa4AAVHCdA0ON4GkQs9j1QFDZDqjy3IauJ3RrFz85o23ejnZURUmbgQHb0ZWsPA+udlP1Ng1agBLqbg4B+7YhoExJORuo/aOJqCi6i9wLA2GiCC10HdiDrxRpxyrKTYuDOhmIMi5EXEaWQazSJB0MZyLcCLFKZWdedeKyqd6LQAIABMczcm5Nz46LcZCFQ5gkWgmTMRuxbSLeCBCcCkeCG9ilAyJUlhqUVQd4ODWB81QWB3dDiAJlx3iQIPeibSuh6AdD34+s2nvFtFo36rw36FyA0bwhzjAjMCTnBCvP/AIAwLMOaVPD0t4McG1H02VH7xBhxc8XM3+CzrWPOuzngBw70uBnhoRPMwfVFrUgLuEzc3gnek5SRxHom2DwzjVFNzd1+8GkEnemYPIRBmVIbbw7abWsY4PcCSSLuHCTlqslDufwEDgSCkl6UWksLpEb0ES3emJmJ3i3nEA8yhCoQIB8bD7/Jbxhp9W0Rrn5ZR6eiSxpiUoUjE6WHrPwXY9EurnGYzdcKZp0nX7Wp3RHFrTd3kI5q3FmuQbTnKZkACM5+R6qzNi9Wbm4HEYrFtLX9k40aRsWxB33jQwDDed72Fp9D+r3C4EBwaKtYfrXgEg/5Bkwe3mp3pBQD8NWZq6lUA4nulVtwyR5yo4Pda5sXsdPkL0V0TbGCww/7FP8A2BUvszBtkEgkEfdKvDYp/u9GMuyZ/tCzLtazIc1HwmtSqiVmzx8pTar4Ita4wkuWIcLFl0RDMOTwHkjNw/G/knbaZ5o7QnXOQzp4TVVt19Yzcw+HpA/Te55/cAA/3K22gcD7VSH/APQ7v7xhW6Ci4+rvwTx+Ry+FTPc4ibxPlK2y4j0yHjK01qneifR2pjcSyhSF3Xc6J3GiN5x5CfWBqurmcdF+hWLxl6NI7k/4ju6zgYcfpQRpKtvov1Q0qRa/FOFUj9BoIYT/AJiTLvYrC2bsylh6VOjTG6ym0NaOQ48znKkWAaELnuumSIPBdD8FTdvMwlBrhr2YJ9qmqVENs1oaOAEfciGmDmMkpycGhvMaKkOkGwalPaFdn0hVearJIuKkmI5GR5K56oIcXued2I3YtIkyDmbaclVfS2tjK1dzxSqsYBu0yxocYE3fBMTOmUBYtMniEr4A096HOaY7wmQR8AQoro/sqpiMQ0va44ffAcbgOyIbIIJNt6LxHNOtibZrmsKFVpdvmIN9Yz4Kz9i7IZhmndF3TGoYXfSjhMDJG4pNV51s9HsLRbSfRpinUcSHNBMENAvExINiRxVdOaXSczmup6cbUNbE1JMhn5tsnRvG2ZMlQFMicrHhp4SunG+McvkCnhDMfpSOERmpfZmxDiMQ2nQpG7jALg4gDVzoAgcYCnOhvRQ4zecXhrGGHEXdJyAFvVWz0V2NTwgLWUwJiXk7z38C7gJkRlZYvL6b48ftKdF9hswlEU2AZAuP1nalSXjqY+/0QKmKAHnFr58IW988bDOyZhuqR65cRTGO7jGte2n33gXeXXAIjMCL8+SrN9YkyDfOZhXB1y9GHVHfldMEjdDakfoluTjygwSeAVT0MO5jHvgQO6ec5hPFjl8mBPBE3o+fniiYmkRSpvtuv3iANIMXtyQHuc2WkEaEGxkZgg5GQtspjosxj8Zhm1RvUzWphzdHBzmiLccvNet6bABAXkfom+K7Dvinuu3muJA3XNuLkEZgaaK9tldKcSSH1DTewQDuCARq6ZzWOXLq3x46sRDq3CBg8W2qwPYZa7I/OqXUToxTldraNapQdYseQDyzHsIKsrovi9/CU75Dd+yS33Lg+tXZpZUZimnuuhlTOxH0T5iR5BSfQHam8x9Pekg745h1j7Y9Vykx1+3aPcRPeIk6G/mmtbHlv0qhCHVq2zUTicO5zs7ZQYjyCLa1iYbi6kWeY8j7dViiKWFIAAe+3P8AFYj3+xv6dQ1vIpYYmorAZz8+aVQxLHSGh1uIdH2jY+S6MQ6sASbAXJNojiSvNnWx0hbjcaXU/wDDpDs2n68Eku8yT5K2+tLa7qWF3WtjtO6eJ4a5fBUc3ByZ1K3xn2xzv0icNhS5zWta4lxiG5kkwAAcrkBemur3oizZ+Ha2AazwHVn6k/VH+VswPM6qs+rHo09+NZVIG5R77p4wQ0eM3/dV6MpgK5X3Fxn23vBaL1joSHFZbF31oVwRb2poaybuqiUdj1MNobeFHedUh1SSGtH0Wt0idTmT5aJnhOk4fd7IGsEfcldIME2tAOeU/FVs3Z1T8o3qj3NAH0GkgRwJ1k5rM1cvE5hdk1a2Lfi2s3abapMXlzQYlumV+cldvRrAts4E+V9VzOz9p1KcAOlhtu8Z4c8kavREati5IkDyk2B1vqqqVXPSnZop4msIt/iAyBIedJPeIJyHBQgwgJsOEfjC73pbs8VA1zAS5jd0iMgL2PIz6rk8LRg/j8wty5MYq1erqluYKmCILi48DmfM5LoadS/0TuxBBEam1/paXVa7Fr1QxzadUhwHdESDra8grodi9I+0pxiJ3hIMAgX7uU8+C511ljtWvBvwSabiJv668vcocbSaZ3ToDBkHQZRb8U8o1w4cZy9Fdlg4fvyIItBBgzMjLy9qrXpT0KqtqOdg6TX0qn0qJDSGmcwHaa8vBWGHycyDHpP9FJYUHjItHzxlPH0VQ+P6udo1oHYRER3qbWjTQ2hd1s7qnoNwRoVwH4l5LziQBvsectwm5aIuDnfirIc6MzHNJ7J31vuXRzeUtp9HsRhqtWg+md+iZeWglsH6LgfqkXB8eFrT6vNiPNJtSs97d7vNpNMCDcb5IkTnAix8l1nWJsWpVoPfSY17gG9o3Jz2U3b8A5uP0gB/nK59nS6n2QFGAYA4EciMws8rb41JJ67Cg2nRe0tc9sZjtCWmdC108MxCm2Vw8SLhUJjNvVnVIILtXGTA8h4rpujHSZtGzi9xcQDew8BOd1mbx/xrZVgbcw1OpTdTqgFjxukG0+B0PBVVVwNfZWIbVE1cNMb4Fw11i2pwdwORIHgLJ2nh99tyYzEHJMcVTc5hYXfSbuutnaLhE5emzw4o4tlRrX0zvMcJDhw93COS24clE7NwJpN3G1Xbo0AEceKfOAMBxOefNHmrbgweOPtWJLaDYsPTJYt4xroKlAkQDFokZpVIAW8udrZrmqe26j3tDYAvN7KQruI3S4kls65zlK1YJXMdYuH7StTZMtYy45n8I9VyVDYcvhg3iTAjnou4qYVz3yRJPvU7sbYTKJ3zBfpwb4c+a1uRnNp10X2M3CUQwXcTvPdxcfcMlL9oE3JlaKxrpg5eg1HIcodR6zrUgWIeo91cynNdyYVrLF9a3CcVioC53aNQOzFxaQfvUpUbJTTFYXeK3xcuV0JhpNgtB3ozN49fclDHgC5Ph+ikOwpEqIxdTdJBHqteM+pCrtJpa6TJNrDMevuULjMLTnebadJsiNeDeITZ4M3VZ4NBc8tILDBCe0axcHG28RebTz8c/QJq6jKJhqUE28FmtQ7btTut7x7pAMeEzPGy6PZO05aP0XRIbc20MnLM65LkcRs3UW8Oa3s+uWEB1wJ85EX8j7UY12WFSxQcZiRb2/1XQ4Kp3b+K4zDYlpAcBFhHLlyXQbPxQOmYzWeN61q/yieDgVum+yYtfGWXtuldqV17MdTp58FX3Sbq5ZXxbK9NwY109q2Mu66HNHMxI812766Ea6LYZFc1er+u1+6x1PdvBkj1EZp9s3oY2m4VKzg7dIO60Q2Re5zPgux7aNUGrXCza1OIdSpOWSE9oSX4nn70L8pmYWflrW4SKlZrGlz7BokmOCUKwXH9M9tbzuwYYaI7SP0iLgeA15+C6cY5cqZYzbNV73OD3NBNmgwAMgsURvBYtYxrutnVBaJ81LisXRKiqLCE+ouMwtUcUtg7FSG/KiqLoT2nUXN0PmOWnOQWVAtkygyiSgVXJcoVQIa0Eob6cojkM1FI3fhkE4dPg9JerRYjn01GYzDA6KcLEN9GdFazjmxs/kg1NnkTZdM6jwQatDknsOrn8Ng9CntPAgJ43Dxkisoo7Q5UfisN3bKFq7OIMjiuxGHSKuECtiyudw9Qtjhr+C6LZtWCCmxwbQiUqcI5HjcdA3F2WfldlCGpCQcQj1rYm3YoFN31+aYNrJLnlGauxxVqlAfVQnVU1rYhakZvKi1KiCK3NNauJTOvioBcSABcrrOLneRztfbIo05BG8ZDRGR4+S4MSTM3+K3tba/avnIAQByTE4qFoalQsUR/6j4rFDVytCc0QsWLnyb4ntMIrFixDQrURixYtQFoVRbWIqAqJu7NaWLnW+LKaIVtYiGhBaW1iUwIb1ixSActhYsWUKxJqLFiaUe9LYsWLAZUF0KotrFmmDUQsrLFifoo+qmFdbWIQD1DdIj+bHj7lixen8Xw4c/lzDWjebYJyGDgM+C0sXVzY6k3gPQLFixR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222634" cy="6858000"/>
          </a:xfrm>
          <a:prstGeom prst="rect">
            <a:avLst/>
          </a:prstGeom>
        </p:spPr>
      </p:pic>
    </p:spTree>
    <p:extLst>
      <p:ext uri="{BB962C8B-B14F-4D97-AF65-F5344CB8AC3E}">
        <p14:creationId xmlns:p14="http://schemas.microsoft.com/office/powerpoint/2010/main" val="166743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the true enemy</a:t>
            </a:r>
            <a:endParaRPr lang="en-US" dirty="0"/>
          </a:p>
        </p:txBody>
      </p:sp>
      <p:sp>
        <p:nvSpPr>
          <p:cNvPr id="3" name="Content Placeholder 2"/>
          <p:cNvSpPr>
            <a:spLocks noGrp="1"/>
          </p:cNvSpPr>
          <p:nvPr>
            <p:ph idx="1"/>
          </p:nvPr>
        </p:nvSpPr>
        <p:spPr>
          <a:xfrm>
            <a:off x="1809750" y="2514600"/>
            <a:ext cx="8934450" cy="4495800"/>
          </a:xfrm>
        </p:spPr>
        <p:txBody>
          <a:bodyPr>
            <a:normAutofit/>
          </a:bodyPr>
          <a:lstStyle/>
          <a:p>
            <a:pPr marL="0" indent="0">
              <a:spcBef>
                <a:spcPts val="0"/>
              </a:spcBef>
              <a:buNone/>
            </a:pPr>
            <a:r>
              <a:rPr lang="en-US" sz="3600" dirty="0">
                <a:solidFill>
                  <a:schemeClr val="tx1"/>
                </a:solidFill>
              </a:rPr>
              <a:t>“It is only labor in vain to pick leaves off a living tree…The ax must be laid at the root of the </a:t>
            </a:r>
            <a:endParaRPr lang="en-US" sz="3600" dirty="0" smtClean="0">
              <a:solidFill>
                <a:schemeClr val="tx1"/>
              </a:solidFill>
            </a:endParaRPr>
          </a:p>
          <a:p>
            <a:pPr marL="0" indent="0">
              <a:spcBef>
                <a:spcPts val="0"/>
              </a:spcBef>
              <a:buNone/>
            </a:pPr>
            <a:r>
              <a:rPr lang="en-US" sz="3600" dirty="0" smtClean="0">
                <a:solidFill>
                  <a:schemeClr val="tx1"/>
                </a:solidFill>
              </a:rPr>
              <a:t>tree </a:t>
            </a:r>
            <a:r>
              <a:rPr lang="en-US" sz="3600" dirty="0">
                <a:solidFill>
                  <a:schemeClr val="tx1"/>
                </a:solidFill>
              </a:rPr>
              <a:t>and then the </a:t>
            </a:r>
            <a:endParaRPr lang="en-US" sz="3600" dirty="0" smtClean="0">
              <a:solidFill>
                <a:schemeClr val="tx1"/>
              </a:solidFill>
            </a:endParaRPr>
          </a:p>
          <a:p>
            <a:pPr marL="0" indent="0">
              <a:spcBef>
                <a:spcPts val="0"/>
              </a:spcBef>
              <a:buNone/>
            </a:pPr>
            <a:r>
              <a:rPr lang="en-US" sz="3600" dirty="0" smtClean="0">
                <a:solidFill>
                  <a:schemeClr val="tx1"/>
                </a:solidFill>
              </a:rPr>
              <a:t>leaves will </a:t>
            </a:r>
            <a:r>
              <a:rPr lang="en-US" sz="3600" dirty="0">
                <a:solidFill>
                  <a:schemeClr val="tx1"/>
                </a:solidFill>
              </a:rPr>
              <a:t>fall </a:t>
            </a:r>
            <a:r>
              <a:rPr lang="en-US" sz="3600" dirty="0" smtClean="0">
                <a:solidFill>
                  <a:schemeClr val="tx1"/>
                </a:solidFill>
              </a:rPr>
              <a:t>off, </a:t>
            </a:r>
          </a:p>
          <a:p>
            <a:pPr marL="0" indent="0">
              <a:spcBef>
                <a:spcPts val="0"/>
              </a:spcBef>
              <a:buNone/>
            </a:pPr>
            <a:r>
              <a:rPr lang="en-US" sz="3600" dirty="0" smtClean="0">
                <a:solidFill>
                  <a:schemeClr val="tx1"/>
                </a:solidFill>
              </a:rPr>
              <a:t>never </a:t>
            </a:r>
            <a:r>
              <a:rPr lang="en-US" sz="3600" dirty="0">
                <a:solidFill>
                  <a:schemeClr val="tx1"/>
                </a:solidFill>
              </a:rPr>
              <a:t>to </a:t>
            </a:r>
            <a:r>
              <a:rPr lang="en-US" sz="3600" dirty="0" smtClean="0">
                <a:solidFill>
                  <a:schemeClr val="tx1"/>
                </a:solidFill>
              </a:rPr>
              <a:t>return</a:t>
            </a:r>
            <a:r>
              <a:rPr lang="en-US" sz="3600" dirty="0">
                <a:solidFill>
                  <a:schemeClr val="tx1"/>
                </a:solidFill>
              </a:rPr>
              <a:t>” </a:t>
            </a:r>
          </a:p>
          <a:p>
            <a:pPr marL="0" indent="0">
              <a:buNone/>
            </a:pPr>
            <a:r>
              <a:rPr lang="en-US" dirty="0">
                <a:solidFill>
                  <a:schemeClr val="tx1"/>
                </a:solidFill>
              </a:rPr>
              <a:t>	</a:t>
            </a:r>
            <a:r>
              <a:rPr lang="en-US" dirty="0" smtClean="0">
                <a:solidFill>
                  <a:schemeClr val="tx1"/>
                </a:solidFill>
              </a:rPr>
              <a:t>		Evangelism </a:t>
            </a:r>
            <a:r>
              <a:rPr lang="en-US" dirty="0">
                <a:solidFill>
                  <a:schemeClr val="tx1"/>
                </a:solidFill>
              </a:rPr>
              <a:t>p. </a:t>
            </a:r>
            <a:r>
              <a:rPr lang="en-US" dirty="0" smtClean="0">
                <a:solidFill>
                  <a:schemeClr val="tx1"/>
                </a:solidFill>
              </a:rPr>
              <a:t>272</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886200"/>
            <a:ext cx="3771227" cy="2514600"/>
          </a:xfrm>
          <a:prstGeom prst="rect">
            <a:avLst/>
          </a:prstGeom>
        </p:spPr>
      </p:pic>
    </p:spTree>
    <p:extLst>
      <p:ext uri="{BB962C8B-B14F-4D97-AF65-F5344CB8AC3E}">
        <p14:creationId xmlns:p14="http://schemas.microsoft.com/office/powerpoint/2010/main" val="28701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my true enemy?</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534400" y="2528887"/>
            <a:ext cx="3103507" cy="3870764"/>
          </a:xfrm>
        </p:spPr>
      </p:pic>
      <p:sp>
        <p:nvSpPr>
          <p:cNvPr id="6" name="Content Placeholder 4"/>
          <p:cNvSpPr txBox="1">
            <a:spLocks/>
          </p:cNvSpPr>
          <p:nvPr/>
        </p:nvSpPr>
        <p:spPr>
          <a:xfrm>
            <a:off x="762001" y="2438400"/>
            <a:ext cx="7543799" cy="464820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4400" dirty="0"/>
              <a:t>“our struggle is not against flesh and blood, but against the rulers, against the powers, against the world forces of this darkness, against the spiritual forces of wickedness in the heavenly places.” </a:t>
            </a:r>
          </a:p>
          <a:p>
            <a:pPr marL="0" indent="0">
              <a:buNone/>
            </a:pPr>
            <a:r>
              <a:rPr lang="en-US" sz="4400" dirty="0"/>
              <a:t>	</a:t>
            </a:r>
            <a:r>
              <a:rPr lang="en-US" sz="3600" dirty="0"/>
              <a:t>	</a:t>
            </a:r>
            <a:r>
              <a:rPr lang="en-US" sz="3400" dirty="0"/>
              <a:t>Ephesians 6:12</a:t>
            </a:r>
          </a:p>
          <a:p>
            <a:pPr marL="0" indent="0">
              <a:buNone/>
            </a:pPr>
            <a:endParaRPr lang="en-US" sz="3400" dirty="0"/>
          </a:p>
          <a:p>
            <a:r>
              <a:rPr lang="en-US" sz="4400" dirty="0"/>
              <a:t>“that through death He might render powerless him who had the power of death, that is, the devil” </a:t>
            </a:r>
          </a:p>
          <a:p>
            <a:pPr marL="0" indent="0">
              <a:buNone/>
            </a:pPr>
            <a:r>
              <a:rPr lang="en-US" sz="4400" dirty="0"/>
              <a:t>	</a:t>
            </a:r>
            <a:r>
              <a:rPr lang="en-US" sz="3600" dirty="0"/>
              <a:t>	Hebrews 2:14</a:t>
            </a:r>
          </a:p>
        </p:txBody>
      </p:sp>
      <p:sp>
        <p:nvSpPr>
          <p:cNvPr id="7" name="Rectangle 6"/>
          <p:cNvSpPr/>
          <p:nvPr/>
        </p:nvSpPr>
        <p:spPr>
          <a:xfrm rot="19683793">
            <a:off x="8138989" y="3754321"/>
            <a:ext cx="3510898"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Defeated!</a:t>
            </a:r>
          </a:p>
        </p:txBody>
      </p:sp>
    </p:spTree>
    <p:extLst>
      <p:ext uri="{BB962C8B-B14F-4D97-AF65-F5344CB8AC3E}">
        <p14:creationId xmlns:p14="http://schemas.microsoft.com/office/powerpoint/2010/main" val="354151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ELSE is my enemy?</a:t>
            </a:r>
            <a:endParaRPr lang="en-US" dirty="0"/>
          </a:p>
        </p:txBody>
      </p:sp>
      <p:sp>
        <p:nvSpPr>
          <p:cNvPr id="3" name="Content Placeholder 2"/>
          <p:cNvSpPr>
            <a:spLocks noGrp="1"/>
          </p:cNvSpPr>
          <p:nvPr>
            <p:ph idx="1"/>
          </p:nvPr>
        </p:nvSpPr>
        <p:spPr>
          <a:xfrm>
            <a:off x="1981200" y="3276600"/>
            <a:ext cx="8305800" cy="2743200"/>
          </a:xfrm>
        </p:spPr>
        <p:txBody>
          <a:bodyPr>
            <a:normAutofit/>
          </a:bodyPr>
          <a:lstStyle/>
          <a:p>
            <a:pPr marL="0" indent="0">
              <a:buNone/>
            </a:pPr>
            <a:r>
              <a:rPr lang="en-US" sz="3200" dirty="0"/>
              <a:t>“For we know that the Law is spiritual, but I am of flesh, sold into bondage to sin.” </a:t>
            </a:r>
          </a:p>
          <a:p>
            <a:pPr marL="0" indent="0">
              <a:buNone/>
            </a:pPr>
            <a:r>
              <a:rPr lang="en-US" sz="2400" dirty="0"/>
              <a:t>	</a:t>
            </a:r>
            <a:r>
              <a:rPr lang="en-US" sz="2400" dirty="0" smtClean="0"/>
              <a:t>										Romans </a:t>
            </a:r>
            <a:r>
              <a:rPr lang="en-US" sz="2400" dirty="0"/>
              <a:t>7:14</a:t>
            </a:r>
          </a:p>
        </p:txBody>
      </p:sp>
    </p:spTree>
    <p:extLst>
      <p:ext uri="{BB962C8B-B14F-4D97-AF65-F5344CB8AC3E}">
        <p14:creationId xmlns:p14="http://schemas.microsoft.com/office/powerpoint/2010/main" val="20921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TS010286715">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Custom 1">
      <a:majorFont>
        <a:latin typeface="Maiandra GD"/>
        <a:ea typeface=""/>
        <a:cs typeface=""/>
      </a:majorFont>
      <a:minorFont>
        <a:latin typeface="Maiandra GD"/>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D801D66-535F-4D68-8745-8492CEE9CB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TS010286715</Template>
  <TotalTime>10162</TotalTime>
  <Words>4672</Words>
  <Application>Microsoft Office PowerPoint</Application>
  <PresentationFormat>Widescreen</PresentationFormat>
  <Paragraphs>638</Paragraphs>
  <Slides>58</Slides>
  <Notes>58</Notes>
  <HiddenSlides>5</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Arial</vt:lpstr>
      <vt:lpstr>Calibri</vt:lpstr>
      <vt:lpstr>Century Gothic</vt:lpstr>
      <vt:lpstr>Courier New</vt:lpstr>
      <vt:lpstr>Maiandra GD</vt:lpstr>
      <vt:lpstr>Wingdings</vt:lpstr>
      <vt:lpstr>Wingdings 3</vt:lpstr>
      <vt:lpstr>TS010286715</vt:lpstr>
      <vt:lpstr>White with Courier font for code slides</vt:lpstr>
      <vt:lpstr>Ion Boardroom</vt:lpstr>
      <vt:lpstr>PowerPoint Presentation</vt:lpstr>
      <vt:lpstr>The Root of the Problem</vt:lpstr>
      <vt:lpstr>The Root of the Problem</vt:lpstr>
      <vt:lpstr>PowerPoint Presentation</vt:lpstr>
      <vt:lpstr>PowerPoint Presentation</vt:lpstr>
      <vt:lpstr>PowerPoint Presentation</vt:lpstr>
      <vt:lpstr>Recognizing the true enemy</vt:lpstr>
      <vt:lpstr>Who is my true enemy?</vt:lpstr>
      <vt:lpstr>Who ELSE is my enemy?</vt:lpstr>
      <vt:lpstr>Who ELSE is my enemy?</vt:lpstr>
      <vt:lpstr>Who ELSE is my enemy?</vt:lpstr>
      <vt:lpstr>PowerPoint Presentation</vt:lpstr>
      <vt:lpstr>Who ELSE is my enemy?</vt:lpstr>
      <vt:lpstr>What is God’s battle?</vt:lpstr>
      <vt:lpstr>What is God’s battle?</vt:lpstr>
      <vt:lpstr>PowerPoint Presentation</vt:lpstr>
      <vt:lpstr>PowerPoint Presentation</vt:lpstr>
      <vt:lpstr>Why we fight God</vt:lpstr>
      <vt:lpstr>Unwilling to be blessed</vt:lpstr>
      <vt:lpstr>PowerPoint Presentation</vt:lpstr>
      <vt:lpstr>PowerPoint Presentation</vt:lpstr>
      <vt:lpstr>Unwilling to be Blessed</vt:lpstr>
      <vt:lpstr>Unwilling to be Blessed</vt:lpstr>
      <vt:lpstr>Unwilling to be Blessed</vt:lpstr>
      <vt:lpstr>Unwilling to be Blessed</vt:lpstr>
      <vt:lpstr>Unwilling to be Blessed</vt:lpstr>
      <vt:lpstr>Unwilling to be Blessed</vt:lpstr>
      <vt:lpstr>Unwilling to be Blessed</vt:lpstr>
      <vt:lpstr>Unwilling to be Blessed</vt:lpstr>
      <vt:lpstr>PowerPoint Presentation</vt:lpstr>
      <vt:lpstr>PowerPoint Presentation</vt:lpstr>
      <vt:lpstr>At war with our self</vt:lpstr>
      <vt:lpstr>At war with our self</vt:lpstr>
      <vt:lpstr>Key Phrase</vt:lpstr>
      <vt:lpstr>At war with our self</vt:lpstr>
      <vt:lpstr>At war with our self</vt:lpstr>
      <vt:lpstr>At war with our self</vt:lpstr>
      <vt:lpstr>At war with our self</vt:lpstr>
      <vt:lpstr>At war with our self</vt:lpstr>
      <vt:lpstr>At war with our self</vt:lpstr>
      <vt:lpstr>At war with our self</vt:lpstr>
      <vt:lpstr>At war with our self</vt:lpstr>
      <vt:lpstr>At war with our self</vt:lpstr>
      <vt:lpstr>PowerPoint Presentation</vt:lpstr>
      <vt:lpstr>PowerPoint Presentation</vt:lpstr>
      <vt:lpstr>7 wonderful things about God</vt:lpstr>
      <vt:lpstr>PowerPoint Presentation</vt:lpstr>
      <vt:lpstr>When we fight God</vt:lpstr>
      <vt:lpstr>The Gentle God</vt:lpstr>
      <vt:lpstr>PowerPoint Presentation</vt:lpstr>
      <vt:lpstr>PowerPoint Presentation</vt:lpstr>
      <vt:lpstr>PowerPoint Presentation</vt:lpstr>
      <vt:lpstr>The Knocking God</vt:lpstr>
      <vt:lpstr>The Knocking God</vt:lpstr>
      <vt:lpstr>Only God can do it—Only I can let Him</vt:lpstr>
      <vt:lpstr>Surrender is radical</vt:lpstr>
      <vt:lpstr>Surrender is radical</vt:lpstr>
      <vt:lpstr>Key Phrase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Backbone  of  the Christian Life</dc:title>
  <dc:creator>Michael Dant</dc:creator>
  <cp:lastModifiedBy>Mike Dant</cp:lastModifiedBy>
  <cp:revision>316</cp:revision>
  <dcterms:created xsi:type="dcterms:W3CDTF">2014-03-23T22:23:31Z</dcterms:created>
  <dcterms:modified xsi:type="dcterms:W3CDTF">2016-10-17T11:39:34Z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TC102867159990</vt:lpwstr>
  </property>
</Properties>
</file>