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 id="2147483696" r:id="rId2"/>
  </p:sldMasterIdLst>
  <p:notesMasterIdLst>
    <p:notesMasterId r:id="rId68"/>
  </p:notesMasterIdLst>
  <p:sldIdLst>
    <p:sldId id="307" r:id="rId3"/>
    <p:sldId id="256" r:id="rId4"/>
    <p:sldId id="343" r:id="rId5"/>
    <p:sldId id="293" r:id="rId6"/>
    <p:sldId id="289" r:id="rId7"/>
    <p:sldId id="344" r:id="rId8"/>
    <p:sldId id="345" r:id="rId9"/>
    <p:sldId id="291" r:id="rId10"/>
    <p:sldId id="258" r:id="rId11"/>
    <p:sldId id="259" r:id="rId12"/>
    <p:sldId id="260" r:id="rId13"/>
    <p:sldId id="283" r:id="rId14"/>
    <p:sldId id="261" r:id="rId15"/>
    <p:sldId id="262" r:id="rId16"/>
    <p:sldId id="284" r:id="rId17"/>
    <p:sldId id="263" r:id="rId18"/>
    <p:sldId id="313" r:id="rId19"/>
    <p:sldId id="315" r:id="rId20"/>
    <p:sldId id="309" r:id="rId21"/>
    <p:sldId id="310" r:id="rId22"/>
    <p:sldId id="314" r:id="rId23"/>
    <p:sldId id="317" r:id="rId24"/>
    <p:sldId id="316" r:id="rId25"/>
    <p:sldId id="320" r:id="rId26"/>
    <p:sldId id="319" r:id="rId27"/>
    <p:sldId id="318" r:id="rId28"/>
    <p:sldId id="311" r:id="rId29"/>
    <p:sldId id="321" r:id="rId30"/>
    <p:sldId id="325" r:id="rId31"/>
    <p:sldId id="323" r:id="rId32"/>
    <p:sldId id="346" r:id="rId33"/>
    <p:sldId id="347" r:id="rId34"/>
    <p:sldId id="324" r:id="rId35"/>
    <p:sldId id="312" r:id="rId36"/>
    <p:sldId id="326" r:id="rId37"/>
    <p:sldId id="327" r:id="rId38"/>
    <p:sldId id="328" r:id="rId39"/>
    <p:sldId id="290" r:id="rId40"/>
    <p:sldId id="348" r:id="rId41"/>
    <p:sldId id="292" r:id="rId42"/>
    <p:sldId id="329" r:id="rId43"/>
    <p:sldId id="330" r:id="rId44"/>
    <p:sldId id="331" r:id="rId45"/>
    <p:sldId id="332" r:id="rId46"/>
    <p:sldId id="349" r:id="rId47"/>
    <p:sldId id="333" r:id="rId48"/>
    <p:sldId id="335" r:id="rId49"/>
    <p:sldId id="350" r:id="rId50"/>
    <p:sldId id="285" r:id="rId51"/>
    <p:sldId id="265" r:id="rId52"/>
    <p:sldId id="266" r:id="rId53"/>
    <p:sldId id="336" r:id="rId54"/>
    <p:sldId id="337" r:id="rId55"/>
    <p:sldId id="340" r:id="rId56"/>
    <p:sldId id="338" r:id="rId57"/>
    <p:sldId id="339" r:id="rId58"/>
    <p:sldId id="286" r:id="rId59"/>
    <p:sldId id="351" r:id="rId60"/>
    <p:sldId id="352" r:id="rId61"/>
    <p:sldId id="271" r:id="rId62"/>
    <p:sldId id="272" r:id="rId63"/>
    <p:sldId id="288" r:id="rId64"/>
    <p:sldId id="353" r:id="rId65"/>
    <p:sldId id="354" r:id="rId66"/>
    <p:sldId id="341" r:id="rId6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u9eR9n1o4DF/CflBIHcUfA==" hashData="DI+E17X80+27O2NM72Tbv+ojw5uUS4ACBQBhBGfXkadLIGsHxtPjk2ERyvVzeW6Hicg0HfPtY7wZhexE6Vxlng=="/>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85" autoAdjust="0"/>
    <p:restoredTop sz="82031" autoAdjust="0"/>
  </p:normalViewPr>
  <p:slideViewPr>
    <p:cSldViewPr snapToGrid="0">
      <p:cViewPr varScale="1">
        <p:scale>
          <a:sx n="62" d="100"/>
          <a:sy n="62" d="100"/>
        </p:scale>
        <p:origin x="1205"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notesMaster" Target="notesMasters/notesMaster1.xml"/><Relationship Id="rId7" Type="http://schemas.openxmlformats.org/officeDocument/2006/relationships/slide" Target="slides/slide5.xml"/><Relationship Id="rId71"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tableStyles" Target="tableStyle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8FC1032-B3FA-4B00-B594-814D810FC152}" type="datetimeFigureOut">
              <a:rPr lang="en-US" smtClean="0"/>
              <a:t>10/7/2017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2E2E693-D211-4CFF-8EED-497990875C2A}" type="slidenum">
              <a:rPr lang="en-US" smtClean="0"/>
              <a:t>‹#›</a:t>
            </a:fld>
            <a:endParaRPr lang="en-US"/>
          </a:p>
        </p:txBody>
      </p:sp>
    </p:spTree>
    <p:extLst>
      <p:ext uri="{BB962C8B-B14F-4D97-AF65-F5344CB8AC3E}">
        <p14:creationId xmlns:p14="http://schemas.microsoft.com/office/powerpoint/2010/main" val="36038956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11111111111111111111111111111111</a:t>
            </a:r>
          </a:p>
          <a:p>
            <a:endParaRPr lang="en-US" dirty="0" smtClean="0"/>
          </a:p>
          <a:p>
            <a:r>
              <a:rPr lang="en-US" dirty="0" smtClean="0"/>
              <a:t>22222222222222222222222222222222</a:t>
            </a:r>
          </a:p>
          <a:p>
            <a:endParaRPr lang="en-US" dirty="0" smtClean="0"/>
          </a:p>
          <a:p>
            <a:r>
              <a:rPr lang="en-US" dirty="0" smtClean="0"/>
              <a:t>33333333333333333333333333333333</a:t>
            </a:r>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F8604481-22BE-4E33-B5C0-0103790E285C}" type="slidenum">
              <a:rPr lang="en-US" smtClean="0"/>
              <a:t>1</a:t>
            </a:fld>
            <a:endParaRPr lang="en-US"/>
          </a:p>
        </p:txBody>
      </p:sp>
    </p:spTree>
    <p:extLst>
      <p:ext uri="{BB962C8B-B14F-4D97-AF65-F5344CB8AC3E}">
        <p14:creationId xmlns:p14="http://schemas.microsoft.com/office/powerpoint/2010/main" val="41150778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Enough evidence?</a:t>
            </a:r>
          </a:p>
          <a:p>
            <a:endParaRPr lang="en-US" dirty="0" smtClean="0"/>
          </a:p>
          <a:p>
            <a:r>
              <a:rPr lang="en-US" dirty="0" smtClean="0"/>
              <a:t>Paul proclaims [click]</a:t>
            </a:r>
          </a:p>
          <a:p>
            <a:endParaRPr lang="en-US" dirty="0" smtClean="0"/>
          </a:p>
          <a:p>
            <a:r>
              <a:rPr lang="en-US" dirty="0" smtClean="0"/>
              <a:t>Don’t have to sin-ideal?</a:t>
            </a:r>
          </a:p>
          <a:p>
            <a:endParaRPr lang="en-US" dirty="0" smtClean="0"/>
          </a:p>
          <a:p>
            <a:endParaRPr lang="en-US" dirty="0" smtClean="0"/>
          </a:p>
          <a:p>
            <a:r>
              <a:rPr lang="en-US" dirty="0" smtClean="0"/>
              <a:t>--------------------------</a:t>
            </a:r>
          </a:p>
          <a:p>
            <a:endParaRPr lang="en-US" dirty="0" smtClean="0"/>
          </a:p>
          <a:p>
            <a:r>
              <a:rPr lang="en-US" dirty="0" smtClean="0"/>
              <a:t>Surely we have enough evidence to say with conviction that even fully-surrendered Christians continue to sin. But the Bible doesn’t stop there. Paul tells us that, [click – read]</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This powerful promise seems to indicate that Christians have at least a means of escaping from every sin. Christians need not sin. But does it really happen that way in practice? Or is that just the ideal? </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12E2E693-D211-4CFF-8EED-497990875C2A}" type="slidenum">
              <a:rPr lang="en-US" smtClean="0"/>
              <a:t>10</a:t>
            </a:fld>
            <a:endParaRPr lang="en-US"/>
          </a:p>
        </p:txBody>
      </p:sp>
    </p:spTree>
    <p:extLst>
      <p:ext uri="{BB962C8B-B14F-4D97-AF65-F5344CB8AC3E}">
        <p14:creationId xmlns:p14="http://schemas.microsoft.com/office/powerpoint/2010/main" val="11398608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Jesus proclaims, [click]</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Add to that Paul’s assertion...</a:t>
            </a:r>
            <a:r>
              <a:rPr lang="en-US" sz="1200" kern="1200" baseline="0" dirty="0" smtClean="0">
                <a:solidFill>
                  <a:schemeClr val="tx1"/>
                </a:solidFill>
                <a:effectLst/>
                <a:latin typeface="+mn-lt"/>
                <a:ea typeface="+mn-ea"/>
                <a:cs typeface="+mn-cs"/>
              </a:rPr>
              <a:t> [click]</a:t>
            </a:r>
          </a:p>
          <a:p>
            <a:endParaRPr lang="en-US" sz="1200" kern="1200" baseline="0" dirty="0" smtClean="0">
              <a:solidFill>
                <a:schemeClr val="tx1"/>
              </a:solidFill>
              <a:effectLst/>
              <a:latin typeface="+mn-lt"/>
              <a:ea typeface="+mn-ea"/>
              <a:cs typeface="+mn-cs"/>
            </a:endParaRPr>
          </a:p>
          <a:p>
            <a:endParaRPr lang="en-US" sz="1200" kern="1200" baseline="0" dirty="0" smtClean="0">
              <a:solidFill>
                <a:schemeClr val="tx1"/>
              </a:solidFill>
              <a:effectLst/>
              <a:latin typeface="+mn-lt"/>
              <a:ea typeface="+mn-ea"/>
              <a:cs typeface="+mn-cs"/>
            </a:endParaRPr>
          </a:p>
          <a:p>
            <a:endParaRPr lang="en-US" sz="1200" kern="1200" baseline="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Jesus proclaims, [click – read]</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Add to that Paul’s assertion that surrender frees us from slavery to sin in that [click – read]</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and we begin to wonder if a true follower of Christ does continue to sin.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Peter joins in with [next</a:t>
            </a:r>
            <a:r>
              <a:rPr lang="en-US" sz="1200" kern="1200" baseline="0" dirty="0" smtClean="0">
                <a:solidFill>
                  <a:schemeClr val="tx1"/>
                </a:solidFill>
                <a:effectLst/>
                <a:latin typeface="+mn-lt"/>
                <a:ea typeface="+mn-ea"/>
                <a:cs typeface="+mn-cs"/>
              </a:rPr>
              <a:t> slide</a:t>
            </a:r>
            <a:r>
              <a:rPr lang="en-US" sz="1200" kern="1200" dirty="0" smtClean="0">
                <a:solidFill>
                  <a:schemeClr val="tx1"/>
                </a:solidFill>
                <a:effectLst/>
                <a:latin typeface="+mn-lt"/>
                <a:ea typeface="+mn-ea"/>
                <a:cs typeface="+mn-cs"/>
              </a:rPr>
              <a:t>]</a:t>
            </a:r>
          </a:p>
          <a:p>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2E2E693-D211-4CFF-8EED-497990875C2A}" type="slidenum">
              <a:rPr lang="en-US" smtClean="0"/>
              <a:t>11</a:t>
            </a:fld>
            <a:endParaRPr lang="en-US"/>
          </a:p>
        </p:txBody>
      </p:sp>
    </p:spTree>
    <p:extLst>
      <p:ext uri="{BB962C8B-B14F-4D97-AF65-F5344CB8AC3E}">
        <p14:creationId xmlns:p14="http://schemas.microsoft.com/office/powerpoint/2010/main" val="35837996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Peter</a:t>
            </a:r>
            <a:r>
              <a:rPr lang="en-US" sz="1200" kern="1200" baseline="0" dirty="0" smtClean="0">
                <a:solidFill>
                  <a:schemeClr val="tx1"/>
                </a:solidFill>
                <a:effectLst/>
                <a:latin typeface="+mn-lt"/>
                <a:ea typeface="+mn-ea"/>
                <a:cs typeface="+mn-cs"/>
              </a:rPr>
              <a:t> joins in [read]</a:t>
            </a:r>
          </a:p>
          <a:p>
            <a:endParaRPr lang="en-US" sz="1200" kern="1200" baseline="0" dirty="0" smtClean="0">
              <a:solidFill>
                <a:schemeClr val="tx1"/>
              </a:solidFill>
              <a:effectLst/>
              <a:latin typeface="+mn-lt"/>
              <a:ea typeface="+mn-ea"/>
              <a:cs typeface="+mn-cs"/>
            </a:endParaRPr>
          </a:p>
          <a:p>
            <a:endParaRPr lang="en-US" sz="1200" kern="1200" baseline="0" dirty="0" smtClean="0">
              <a:solidFill>
                <a:schemeClr val="tx1"/>
              </a:solidFill>
              <a:effectLst/>
              <a:latin typeface="+mn-lt"/>
              <a:ea typeface="+mn-ea"/>
              <a:cs typeface="+mn-cs"/>
            </a:endParaRPr>
          </a:p>
          <a:p>
            <a:endParaRPr lang="en-US" sz="1200" kern="1200" baseline="0" dirty="0" smtClean="0">
              <a:solidFill>
                <a:schemeClr val="tx1"/>
              </a:solidFill>
              <a:effectLst/>
              <a:latin typeface="+mn-lt"/>
              <a:ea typeface="+mn-ea"/>
              <a:cs typeface="+mn-cs"/>
            </a:endParaRPr>
          </a:p>
          <a:p>
            <a:endParaRPr lang="en-US" sz="1200" kern="1200" baseline="0" dirty="0" smtClean="0">
              <a:solidFill>
                <a:schemeClr val="tx1"/>
              </a:solidFill>
              <a:effectLst/>
              <a:latin typeface="+mn-lt"/>
              <a:ea typeface="+mn-ea"/>
              <a:cs typeface="+mn-cs"/>
            </a:endParaRPr>
          </a:p>
          <a:p>
            <a:endParaRPr lang="en-US" sz="1200" kern="1200" baseline="0" dirty="0" smtClean="0">
              <a:solidFill>
                <a:schemeClr val="tx1"/>
              </a:solidFill>
              <a:effectLst/>
              <a:latin typeface="+mn-lt"/>
              <a:ea typeface="+mn-ea"/>
              <a:cs typeface="+mn-cs"/>
            </a:endParaRPr>
          </a:p>
          <a:p>
            <a:r>
              <a:rPr lang="en-US" sz="1200" kern="1200" baseline="0" dirty="0" smtClean="0">
                <a:solidFill>
                  <a:schemeClr val="tx1"/>
                </a:solidFill>
                <a:effectLst/>
                <a:latin typeface="+mn-lt"/>
                <a:ea typeface="+mn-ea"/>
                <a:cs typeface="+mn-cs"/>
              </a:rPr>
              <a:t>---------------------------------</a:t>
            </a:r>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Wow, Peter, really? When we experience the circumcision of the flesh “made without hands” that Christ promises (Colossians 2:11)—do we really cease from sin?</a:t>
            </a:r>
            <a:endParaRPr lang="en-US" dirty="0" smtClean="0">
              <a:effectLst/>
            </a:endParaRPr>
          </a:p>
          <a:p>
            <a:r>
              <a:rPr lang="en-US" sz="1200" kern="1200" dirty="0" smtClean="0">
                <a:solidFill>
                  <a:schemeClr val="tx1"/>
                </a:solidFill>
                <a:effectLst/>
                <a:latin typeface="+mn-lt"/>
                <a:ea typeface="+mn-ea"/>
                <a:cs typeface="+mn-cs"/>
              </a:rPr>
              <a:t/>
            </a:r>
            <a:br>
              <a:rPr lang="en-US" sz="1200" kern="1200" dirty="0" smtClean="0">
                <a:solidFill>
                  <a:schemeClr val="tx1"/>
                </a:solidFill>
                <a:effectLst/>
                <a:latin typeface="+mn-lt"/>
                <a:ea typeface="+mn-ea"/>
                <a:cs typeface="+mn-cs"/>
              </a:rPr>
            </a:br>
            <a:endParaRPr lang="en-US" dirty="0"/>
          </a:p>
        </p:txBody>
      </p:sp>
      <p:sp>
        <p:nvSpPr>
          <p:cNvPr id="4" name="Slide Number Placeholder 3"/>
          <p:cNvSpPr>
            <a:spLocks noGrp="1"/>
          </p:cNvSpPr>
          <p:nvPr>
            <p:ph type="sldNum" sz="quarter" idx="10"/>
          </p:nvPr>
        </p:nvSpPr>
        <p:spPr/>
        <p:txBody>
          <a:bodyPr/>
          <a:lstStyle/>
          <a:p>
            <a:fld id="{12E2E693-D211-4CFF-8EED-497990875C2A}" type="slidenum">
              <a:rPr lang="en-US" smtClean="0"/>
              <a:t>12</a:t>
            </a:fld>
            <a:endParaRPr lang="en-US"/>
          </a:p>
        </p:txBody>
      </p:sp>
    </p:spTree>
    <p:extLst>
      <p:ext uri="{BB962C8B-B14F-4D97-AF65-F5344CB8AC3E}">
        <p14:creationId xmlns:p14="http://schemas.microsoft.com/office/powerpoint/2010/main" val="33388948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So Christians don’t sin?</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But,</a:t>
            </a:r>
            <a:r>
              <a:rPr lang="en-US" sz="1200" kern="1200" baseline="0" dirty="0" smtClean="0">
                <a:solidFill>
                  <a:schemeClr val="tx1"/>
                </a:solidFill>
                <a:effectLst/>
                <a:latin typeface="+mn-lt"/>
                <a:ea typeface="+mn-ea"/>
                <a:cs typeface="+mn-cs"/>
              </a:rPr>
              <a:t> we’re not done yet – John [click]</a:t>
            </a:r>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 couple of verses later [click]</a:t>
            </a:r>
          </a:p>
          <a:p>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But, we are not done yet; we have not heard from the beloved apostle John. He clearly states that [click</a:t>
            </a:r>
            <a:r>
              <a:rPr lang="en-US" sz="1200" kern="1200" baseline="0" dirty="0" smtClean="0">
                <a:solidFill>
                  <a:schemeClr val="tx1"/>
                </a:solidFill>
                <a:effectLst/>
                <a:latin typeface="+mn-lt"/>
                <a:ea typeface="+mn-ea"/>
                <a:cs typeface="+mn-cs"/>
              </a:rPr>
              <a:t> – read]</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 couple of verses later, he goes on to say, [click – read]</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Okay, then. Let’s not call God a liar. Let us admit that we are all sinners and that even true Christians sin, and move on.</a:t>
            </a:r>
            <a:endParaRPr lang="en-US" dirty="0" smtClean="0">
              <a:effectLst/>
            </a:endParaRPr>
          </a:p>
          <a:p>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2E2E693-D211-4CFF-8EED-497990875C2A}" type="slidenum">
              <a:rPr lang="en-US" smtClean="0"/>
              <a:t>13</a:t>
            </a:fld>
            <a:endParaRPr lang="en-US"/>
          </a:p>
        </p:txBody>
      </p:sp>
    </p:spTree>
    <p:extLst>
      <p:ext uri="{BB962C8B-B14F-4D97-AF65-F5344CB8AC3E}">
        <p14:creationId xmlns:p14="http://schemas.microsoft.com/office/powerpoint/2010/main" val="4040246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Except that this same apostle John writes, [click]</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John explosive assertion [next]</a:t>
            </a:r>
          </a:p>
          <a:p>
            <a:r>
              <a:rPr lang="en-US" sz="1200" kern="1200" dirty="0" smtClean="0">
                <a:solidFill>
                  <a:schemeClr val="tx1"/>
                </a:solidFill>
                <a:effectLst/>
                <a:latin typeface="+mn-lt"/>
                <a:ea typeface="+mn-ea"/>
                <a:cs typeface="+mn-cs"/>
              </a:rPr>
              <a:t>----------------------</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Wow, just a couple of chapters earlier John loudly proclaims that anyone who claims to be without sin calls God a liar and now he is just as forcefully stating that “No one who is born of God practices sin” and that the “one who practices sin is of the devil.”</a:t>
            </a:r>
            <a:endParaRPr lang="en-US" dirty="0" smtClean="0">
              <a:effectLst/>
            </a:endParaRP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This same beloved apostle also makes the explosive assertion that, [next</a:t>
            </a:r>
            <a:r>
              <a:rPr lang="en-US" sz="1200" kern="1200" baseline="0" dirty="0" smtClean="0">
                <a:solidFill>
                  <a:schemeClr val="tx1"/>
                </a:solidFill>
                <a:effectLst/>
                <a:latin typeface="+mn-lt"/>
                <a:ea typeface="+mn-ea"/>
                <a:cs typeface="+mn-cs"/>
              </a:rPr>
              <a:t> slide]</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
            </a:r>
            <a:br>
              <a:rPr lang="en-US" sz="1200" b="1" kern="1200" dirty="0" smtClean="0">
                <a:solidFill>
                  <a:schemeClr val="tx1"/>
                </a:solidFill>
                <a:effectLst/>
                <a:latin typeface="+mn-lt"/>
                <a:ea typeface="+mn-ea"/>
                <a:cs typeface="+mn-cs"/>
              </a:rPr>
            </a:br>
            <a:endParaRPr lang="en-US" dirty="0"/>
          </a:p>
        </p:txBody>
      </p:sp>
      <p:sp>
        <p:nvSpPr>
          <p:cNvPr id="4" name="Slide Number Placeholder 3"/>
          <p:cNvSpPr>
            <a:spLocks noGrp="1"/>
          </p:cNvSpPr>
          <p:nvPr>
            <p:ph type="sldNum" sz="quarter" idx="10"/>
          </p:nvPr>
        </p:nvSpPr>
        <p:spPr/>
        <p:txBody>
          <a:bodyPr/>
          <a:lstStyle/>
          <a:p>
            <a:fld id="{12E2E693-D211-4CFF-8EED-497990875C2A}" type="slidenum">
              <a:rPr lang="en-US" smtClean="0"/>
              <a:t>14</a:t>
            </a:fld>
            <a:endParaRPr lang="en-US"/>
          </a:p>
        </p:txBody>
      </p:sp>
    </p:spTree>
    <p:extLst>
      <p:ext uri="{BB962C8B-B14F-4D97-AF65-F5344CB8AC3E}">
        <p14:creationId xmlns:p14="http://schemas.microsoft.com/office/powerpoint/2010/main" val="27392418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[read</a:t>
            </a:r>
            <a:r>
              <a:rPr lang="en-US" baseline="0" dirty="0" smtClean="0"/>
              <a:t> slide]</a:t>
            </a:r>
          </a:p>
          <a:p>
            <a:r>
              <a:rPr lang="en-US" baseline="0" dirty="0" smtClean="0"/>
              <a:t>Question harder than we thought</a:t>
            </a:r>
          </a:p>
          <a:p>
            <a:endParaRPr lang="en-US" baseline="0" dirty="0" smtClean="0"/>
          </a:p>
          <a:p>
            <a:r>
              <a:rPr lang="en-US" baseline="0" dirty="0" smtClean="0"/>
              <a:t>Many verses say…</a:t>
            </a:r>
          </a:p>
          <a:p>
            <a:r>
              <a:rPr lang="en-US" baseline="0" dirty="0" smtClean="0"/>
              <a:t>   Contradiction?</a:t>
            </a:r>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12E2E693-D211-4CFF-8EED-497990875C2A}" type="slidenum">
              <a:rPr lang="en-US" smtClean="0"/>
              <a:t>15</a:t>
            </a:fld>
            <a:endParaRPr lang="en-US"/>
          </a:p>
        </p:txBody>
      </p:sp>
    </p:spTree>
    <p:extLst>
      <p:ext uri="{BB962C8B-B14F-4D97-AF65-F5344CB8AC3E}">
        <p14:creationId xmlns:p14="http://schemas.microsoft.com/office/powerpoint/2010/main" val="1940472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If I told you…flowers</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[click]</a:t>
            </a:r>
          </a:p>
          <a:p>
            <a:r>
              <a:rPr lang="en-US" sz="1200" kern="1200" dirty="0" smtClean="0">
                <a:solidFill>
                  <a:schemeClr val="tx1"/>
                </a:solidFill>
                <a:effectLst/>
                <a:latin typeface="+mn-lt"/>
                <a:ea typeface="+mn-ea"/>
                <a:cs typeface="+mn-cs"/>
              </a:rPr>
              <a:t>   Same with sin-two types</a:t>
            </a:r>
          </a:p>
          <a:p>
            <a:r>
              <a:rPr lang="en-US" sz="1200" kern="1200" dirty="0" smtClean="0">
                <a:solidFill>
                  <a:schemeClr val="tx1"/>
                </a:solidFill>
                <a:effectLst/>
                <a:latin typeface="+mn-lt"/>
                <a:ea typeface="+mn-ea"/>
                <a:cs typeface="+mn-cs"/>
              </a:rPr>
              <a:t>One of the best</a:t>
            </a:r>
            <a:r>
              <a:rPr lang="en-US" sz="1200" kern="1200" baseline="0" dirty="0" smtClean="0">
                <a:solidFill>
                  <a:schemeClr val="tx1"/>
                </a:solidFill>
                <a:effectLst/>
                <a:latin typeface="+mn-lt"/>
                <a:ea typeface="+mn-ea"/>
                <a:cs typeface="+mn-cs"/>
              </a:rPr>
              <a:t> places-learn about sin</a:t>
            </a:r>
          </a:p>
          <a:p>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Sanctuary services</a:t>
            </a:r>
          </a:p>
          <a:p>
            <a:r>
              <a:rPr lang="en-US" sz="1200" kern="1200" dirty="0" smtClean="0">
                <a:solidFill>
                  <a:schemeClr val="tx1"/>
                </a:solidFill>
                <a:effectLst/>
                <a:latin typeface="+mn-lt"/>
                <a:ea typeface="+mn-ea"/>
                <a:cs typeface="+mn-cs"/>
              </a:rPr>
              <a:t>4 types of sin</a:t>
            </a:r>
          </a:p>
          <a:p>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If I told you that flowers grow best in sunshine and then I told you that flowers grow best in shade, what would you think? You would say that either I am hopelessly confused or that there are at least two types of flowers. </a:t>
            </a:r>
            <a:endParaRPr lang="en-US" dirty="0" smtClean="0">
              <a:effectLst/>
            </a:endParaRP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[click to show all flowers and titles]</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And that is exactly the way it is with sin. One set of passages tells us that we do sin, and another set proclaims that we do not. To understand these seemingly conflicting passages we must recognize that there are at least two types of sin. In other words, there is a sense in which we, as true disciples, do continue to sin, and there is another sense in which we receive constant and consistent, supernatural victory over sin.</a:t>
            </a:r>
            <a:endParaRPr lang="en-US" dirty="0" smtClean="0">
              <a:effectLst/>
            </a:endParaRPr>
          </a:p>
          <a:p>
            <a:r>
              <a:rPr lang="en-US" sz="1200" kern="1200" dirty="0" smtClean="0">
                <a:solidFill>
                  <a:schemeClr val="tx1"/>
                </a:solidFill>
                <a:effectLst/>
                <a:latin typeface="+mn-lt"/>
                <a:ea typeface="+mn-ea"/>
                <a:cs typeface="+mn-cs"/>
              </a:rPr>
              <a:t/>
            </a:r>
            <a:br>
              <a:rPr lang="en-US" sz="1200" kern="1200" dirty="0" smtClean="0">
                <a:solidFill>
                  <a:schemeClr val="tx1"/>
                </a:solidFill>
                <a:effectLst/>
                <a:latin typeface="+mn-lt"/>
                <a:ea typeface="+mn-ea"/>
                <a:cs typeface="+mn-cs"/>
              </a:rPr>
            </a:br>
            <a:endParaRPr lang="en-US" dirty="0"/>
          </a:p>
        </p:txBody>
      </p:sp>
      <p:sp>
        <p:nvSpPr>
          <p:cNvPr id="4" name="Slide Number Placeholder 3"/>
          <p:cNvSpPr>
            <a:spLocks noGrp="1"/>
          </p:cNvSpPr>
          <p:nvPr>
            <p:ph type="sldNum" sz="quarter" idx="10"/>
          </p:nvPr>
        </p:nvSpPr>
        <p:spPr/>
        <p:txBody>
          <a:bodyPr/>
          <a:lstStyle/>
          <a:p>
            <a:fld id="{12E2E693-D211-4CFF-8EED-497990875C2A}" type="slidenum">
              <a:rPr lang="en-US" smtClean="0"/>
              <a:t>16</a:t>
            </a:fld>
            <a:endParaRPr lang="en-US"/>
          </a:p>
        </p:txBody>
      </p:sp>
    </p:spTree>
    <p:extLst>
      <p:ext uri="{BB962C8B-B14F-4D97-AF65-F5344CB8AC3E}">
        <p14:creationId xmlns:p14="http://schemas.microsoft.com/office/powerpoint/2010/main" val="40380551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4</a:t>
            </a:r>
            <a:r>
              <a:rPr lang="en-US" baseline="0" dirty="0" smtClean="0"/>
              <a:t> types –summarized in this table</a:t>
            </a:r>
            <a:endParaRPr lang="en-US" dirty="0"/>
          </a:p>
        </p:txBody>
      </p:sp>
      <p:sp>
        <p:nvSpPr>
          <p:cNvPr id="4" name="Slide Number Placeholder 3"/>
          <p:cNvSpPr>
            <a:spLocks noGrp="1"/>
          </p:cNvSpPr>
          <p:nvPr>
            <p:ph type="sldNum" sz="quarter" idx="10"/>
          </p:nvPr>
        </p:nvSpPr>
        <p:spPr/>
        <p:txBody>
          <a:bodyPr/>
          <a:lstStyle/>
          <a:p>
            <a:fld id="{12E2E693-D211-4CFF-8EED-497990875C2A}" type="slidenum">
              <a:rPr lang="en-US" smtClean="0"/>
              <a:t>17</a:t>
            </a:fld>
            <a:endParaRPr lang="en-US"/>
          </a:p>
        </p:txBody>
      </p:sp>
    </p:spTree>
    <p:extLst>
      <p:ext uri="{BB962C8B-B14F-4D97-AF65-F5344CB8AC3E}">
        <p14:creationId xmlns:p14="http://schemas.microsoft.com/office/powerpoint/2010/main" val="220440751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first type is faithful, unintentional</a:t>
            </a:r>
          </a:p>
          <a:p>
            <a:r>
              <a:rPr lang="en-US" dirty="0" smtClean="0"/>
              <a:t>  Leviticus</a:t>
            </a:r>
            <a:r>
              <a:rPr lang="en-US" baseline="0" dirty="0" smtClean="0"/>
              <a:t> 4</a:t>
            </a:r>
          </a:p>
          <a:p>
            <a:r>
              <a:rPr lang="en-US" baseline="0" dirty="0" smtClean="0"/>
              <a:t>  Sacrifice: female goat</a:t>
            </a:r>
            <a:endParaRPr lang="en-US" dirty="0"/>
          </a:p>
        </p:txBody>
      </p:sp>
      <p:sp>
        <p:nvSpPr>
          <p:cNvPr id="4" name="Slide Number Placeholder 3"/>
          <p:cNvSpPr>
            <a:spLocks noGrp="1"/>
          </p:cNvSpPr>
          <p:nvPr>
            <p:ph type="sldNum" sz="quarter" idx="10"/>
          </p:nvPr>
        </p:nvSpPr>
        <p:spPr/>
        <p:txBody>
          <a:bodyPr/>
          <a:lstStyle/>
          <a:p>
            <a:fld id="{12E2E693-D211-4CFF-8EED-497990875C2A}" type="slidenum">
              <a:rPr lang="en-US" smtClean="0"/>
              <a:t>18</a:t>
            </a:fld>
            <a:endParaRPr lang="en-US"/>
          </a:p>
        </p:txBody>
      </p:sp>
    </p:spTree>
    <p:extLst>
      <p:ext uri="{BB962C8B-B14F-4D97-AF65-F5344CB8AC3E}">
        <p14:creationId xmlns:p14="http://schemas.microsoft.com/office/powerpoint/2010/main" val="287857538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First type of sin is UNINTENTIONAL</a:t>
            </a:r>
            <a:r>
              <a:rPr lang="en-US" baseline="0" dirty="0" smtClean="0"/>
              <a:t> </a:t>
            </a:r>
          </a:p>
          <a:p>
            <a:r>
              <a:rPr lang="en-US" baseline="0" dirty="0" smtClean="0"/>
              <a:t>    Leviticus chapter 4</a:t>
            </a:r>
          </a:p>
        </p:txBody>
      </p:sp>
      <p:sp>
        <p:nvSpPr>
          <p:cNvPr id="4" name="Slide Number Placeholder 3"/>
          <p:cNvSpPr>
            <a:spLocks noGrp="1"/>
          </p:cNvSpPr>
          <p:nvPr>
            <p:ph type="sldNum" sz="quarter" idx="10"/>
          </p:nvPr>
        </p:nvSpPr>
        <p:spPr/>
        <p:txBody>
          <a:bodyPr/>
          <a:lstStyle/>
          <a:p>
            <a:fld id="{12E2E693-D211-4CFF-8EED-497990875C2A}" type="slidenum">
              <a:rPr lang="en-US" smtClean="0"/>
              <a:t>19</a:t>
            </a:fld>
            <a:endParaRPr lang="en-US"/>
          </a:p>
        </p:txBody>
      </p:sp>
    </p:spTree>
    <p:extLst>
      <p:ext uri="{BB962C8B-B14F-4D97-AF65-F5344CB8AC3E}">
        <p14:creationId xmlns:p14="http://schemas.microsoft.com/office/powerpoint/2010/main" val="17645762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Copyright ©2016, Michael Dant, All Rights</a:t>
            </a:r>
            <a:r>
              <a:rPr lang="en-US" sz="1200" kern="1200" baseline="0" dirty="0" smtClean="0">
                <a:solidFill>
                  <a:schemeClr val="tx1"/>
                </a:solidFill>
                <a:effectLst/>
                <a:latin typeface="+mn-lt"/>
                <a:ea typeface="+mn-ea"/>
                <a:cs typeface="+mn-cs"/>
              </a:rPr>
              <a:t> Reserved</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12E2E693-D211-4CFF-8EED-497990875C2A}" type="slidenum">
              <a:rPr lang="en-US" smtClean="0"/>
              <a:t>2</a:t>
            </a:fld>
            <a:endParaRPr lang="en-US"/>
          </a:p>
        </p:txBody>
      </p:sp>
    </p:spTree>
    <p:extLst>
      <p:ext uri="{BB962C8B-B14F-4D97-AF65-F5344CB8AC3E}">
        <p14:creationId xmlns:p14="http://schemas.microsoft.com/office/powerpoint/2010/main" val="342098305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Bible talks a lot about unintentional sin</a:t>
            </a:r>
          </a:p>
          <a:p>
            <a:endParaRPr lang="en-US" dirty="0"/>
          </a:p>
        </p:txBody>
      </p:sp>
      <p:sp>
        <p:nvSpPr>
          <p:cNvPr id="4" name="Slide Number Placeholder 3"/>
          <p:cNvSpPr>
            <a:spLocks noGrp="1"/>
          </p:cNvSpPr>
          <p:nvPr>
            <p:ph type="sldNum" sz="quarter" idx="10"/>
          </p:nvPr>
        </p:nvSpPr>
        <p:spPr/>
        <p:txBody>
          <a:bodyPr/>
          <a:lstStyle/>
          <a:p>
            <a:fld id="{12E2E693-D211-4CFF-8EED-497990875C2A}" type="slidenum">
              <a:rPr lang="en-US" smtClean="0"/>
              <a:t>20</a:t>
            </a:fld>
            <a:endParaRPr lang="en-US"/>
          </a:p>
        </p:txBody>
      </p:sp>
    </p:spTree>
    <p:extLst>
      <p:ext uri="{BB962C8B-B14F-4D97-AF65-F5344CB8AC3E}">
        <p14:creationId xmlns:p14="http://schemas.microsoft.com/office/powerpoint/2010/main" val="124139603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2</a:t>
            </a:r>
            <a:r>
              <a:rPr lang="en-US" baseline="30000" dirty="0" smtClean="0"/>
              <a:t>nd</a:t>
            </a:r>
            <a:r>
              <a:rPr lang="en-US" dirty="0" smtClean="0"/>
              <a:t> type: unfaithful, unintentional</a:t>
            </a:r>
          </a:p>
          <a:p>
            <a:r>
              <a:rPr lang="en-US" dirty="0" smtClean="0"/>
              <a:t>   Leviticus 5</a:t>
            </a:r>
          </a:p>
          <a:p>
            <a:r>
              <a:rPr lang="en-US" dirty="0" smtClean="0"/>
              <a:t>   sacrifice: RAM</a:t>
            </a:r>
          </a:p>
          <a:p>
            <a:endParaRPr lang="en-US" dirty="0"/>
          </a:p>
        </p:txBody>
      </p:sp>
      <p:sp>
        <p:nvSpPr>
          <p:cNvPr id="4" name="Slide Number Placeholder 3"/>
          <p:cNvSpPr>
            <a:spLocks noGrp="1"/>
          </p:cNvSpPr>
          <p:nvPr>
            <p:ph type="sldNum" sz="quarter" idx="10"/>
          </p:nvPr>
        </p:nvSpPr>
        <p:spPr/>
        <p:txBody>
          <a:bodyPr/>
          <a:lstStyle/>
          <a:p>
            <a:fld id="{12E2E693-D211-4CFF-8EED-497990875C2A}" type="slidenum">
              <a:rPr lang="en-US" smtClean="0"/>
              <a:t>21</a:t>
            </a:fld>
            <a:endParaRPr lang="en-US"/>
          </a:p>
        </p:txBody>
      </p:sp>
    </p:spTree>
    <p:extLst>
      <p:ext uri="{BB962C8B-B14F-4D97-AF65-F5344CB8AC3E}">
        <p14:creationId xmlns:p14="http://schemas.microsoft.com/office/powerpoint/2010/main" val="326522078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3</a:t>
            </a:r>
            <a:r>
              <a:rPr lang="en-US" baseline="30000" dirty="0" smtClean="0"/>
              <a:t>rd</a:t>
            </a:r>
            <a:r>
              <a:rPr lang="en-US" dirty="0" smtClean="0"/>
              <a:t> type: unfaithful, intentional</a:t>
            </a:r>
          </a:p>
          <a:p>
            <a:r>
              <a:rPr lang="en-US" dirty="0" smtClean="0"/>
              <a:t>     Leviticus 6</a:t>
            </a:r>
          </a:p>
          <a:p>
            <a:r>
              <a:rPr lang="en-US" dirty="0" smtClean="0"/>
              <a:t>     sacrifice:</a:t>
            </a:r>
            <a:r>
              <a:rPr lang="en-US" baseline="0" dirty="0" smtClean="0"/>
              <a:t> restitution &amp; ram</a:t>
            </a:r>
          </a:p>
          <a:p>
            <a:endParaRPr lang="en-US" baseline="0" dirty="0" smtClean="0"/>
          </a:p>
          <a:p>
            <a:r>
              <a:rPr lang="en-US" baseline="0" dirty="0" smtClean="0"/>
              <a:t>Notice sacrifice increases</a:t>
            </a:r>
            <a:endParaRPr lang="en-US" dirty="0"/>
          </a:p>
        </p:txBody>
      </p:sp>
      <p:sp>
        <p:nvSpPr>
          <p:cNvPr id="4" name="Slide Number Placeholder 3"/>
          <p:cNvSpPr>
            <a:spLocks noGrp="1"/>
          </p:cNvSpPr>
          <p:nvPr>
            <p:ph type="sldNum" sz="quarter" idx="10"/>
          </p:nvPr>
        </p:nvSpPr>
        <p:spPr/>
        <p:txBody>
          <a:bodyPr/>
          <a:lstStyle/>
          <a:p>
            <a:fld id="{12E2E693-D211-4CFF-8EED-497990875C2A}" type="slidenum">
              <a:rPr lang="en-US" smtClean="0"/>
              <a:t>23</a:t>
            </a:fld>
            <a:endParaRPr lang="en-US"/>
          </a:p>
        </p:txBody>
      </p:sp>
    </p:spTree>
    <p:extLst>
      <p:ext uri="{BB962C8B-B14F-4D97-AF65-F5344CB8AC3E}">
        <p14:creationId xmlns:p14="http://schemas.microsoft.com/office/powerpoint/2010/main" val="313126810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do you</a:t>
            </a:r>
            <a:r>
              <a:rPr lang="en-US" baseline="0" dirty="0" smtClean="0"/>
              <a:t> think 4</a:t>
            </a:r>
            <a:r>
              <a:rPr lang="en-US" baseline="30000" dirty="0" smtClean="0"/>
              <a:t>th</a:t>
            </a:r>
            <a:r>
              <a:rPr lang="en-US" baseline="0" dirty="0" smtClean="0"/>
              <a:t> type of sin is?</a:t>
            </a:r>
          </a:p>
          <a:p>
            <a:endParaRPr lang="en-US" baseline="0" dirty="0" smtClean="0"/>
          </a:p>
          <a:p>
            <a:r>
              <a:rPr lang="en-US" baseline="0" dirty="0" smtClean="0"/>
              <a:t>[click]  intentional-defiant sin</a:t>
            </a:r>
          </a:p>
          <a:p>
            <a:r>
              <a:rPr lang="en-US" baseline="0" dirty="0" smtClean="0"/>
              <a:t>    Numbers 15</a:t>
            </a:r>
          </a:p>
          <a:p>
            <a:r>
              <a:rPr lang="en-US" baseline="0" dirty="0" smtClean="0"/>
              <a:t>    No sacrifice</a:t>
            </a:r>
          </a:p>
          <a:p>
            <a:endParaRPr lang="en-US" dirty="0"/>
          </a:p>
        </p:txBody>
      </p:sp>
      <p:sp>
        <p:nvSpPr>
          <p:cNvPr id="4" name="Slide Number Placeholder 3"/>
          <p:cNvSpPr>
            <a:spLocks noGrp="1"/>
          </p:cNvSpPr>
          <p:nvPr>
            <p:ph type="sldNum" sz="quarter" idx="10"/>
          </p:nvPr>
        </p:nvSpPr>
        <p:spPr/>
        <p:txBody>
          <a:bodyPr/>
          <a:lstStyle/>
          <a:p>
            <a:fld id="{12E2E693-D211-4CFF-8EED-497990875C2A}" type="slidenum">
              <a:rPr lang="en-US" smtClean="0"/>
              <a:t>26</a:t>
            </a:fld>
            <a:endParaRPr lang="en-US"/>
          </a:p>
        </p:txBody>
      </p:sp>
    </p:spTree>
    <p:extLst>
      <p:ext uri="{BB962C8B-B14F-4D97-AF65-F5344CB8AC3E}">
        <p14:creationId xmlns:p14="http://schemas.microsoft.com/office/powerpoint/2010/main" val="195513266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Example:</a:t>
            </a:r>
            <a:r>
              <a:rPr lang="en-US" baseline="0" dirty="0" smtClean="0"/>
              <a:t> man gathering wood on the Sabbath </a:t>
            </a:r>
          </a:p>
          <a:p>
            <a:endParaRPr lang="en-US" dirty="0"/>
          </a:p>
        </p:txBody>
      </p:sp>
      <p:sp>
        <p:nvSpPr>
          <p:cNvPr id="4" name="Slide Number Placeholder 3"/>
          <p:cNvSpPr>
            <a:spLocks noGrp="1"/>
          </p:cNvSpPr>
          <p:nvPr>
            <p:ph type="sldNum" sz="quarter" idx="10"/>
          </p:nvPr>
        </p:nvSpPr>
        <p:spPr/>
        <p:txBody>
          <a:bodyPr/>
          <a:lstStyle/>
          <a:p>
            <a:fld id="{12E2E693-D211-4CFF-8EED-497990875C2A}" type="slidenum">
              <a:rPr lang="en-US" smtClean="0"/>
              <a:t>27</a:t>
            </a:fld>
            <a:endParaRPr lang="en-US"/>
          </a:p>
        </p:txBody>
      </p:sp>
    </p:spTree>
    <p:extLst>
      <p:ext uri="{BB962C8B-B14F-4D97-AF65-F5344CB8AC3E}">
        <p14:creationId xmlns:p14="http://schemas.microsoft.com/office/powerpoint/2010/main" val="348181317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a:t>
            </a:r>
            <a:r>
              <a:rPr lang="en-US" baseline="0" dirty="0" smtClean="0"/>
              <a:t> about empty slot? </a:t>
            </a:r>
          </a:p>
          <a:p>
            <a:r>
              <a:rPr lang="en-US" baseline="0" dirty="0" smtClean="0"/>
              <a:t>    Faithful-Intentional</a:t>
            </a:r>
          </a:p>
          <a:p>
            <a:r>
              <a:rPr lang="en-US" baseline="0" dirty="0" smtClean="0"/>
              <a:t>    Doesn’t exist</a:t>
            </a:r>
          </a:p>
          <a:p>
            <a:endParaRPr lang="en-US" dirty="0" smtClean="0"/>
          </a:p>
          <a:p>
            <a:r>
              <a:rPr lang="en-US" dirty="0" smtClean="0"/>
              <a:t>“No one who abides in Him sins”</a:t>
            </a:r>
            <a:endParaRPr lang="en-US" dirty="0"/>
          </a:p>
        </p:txBody>
      </p:sp>
      <p:sp>
        <p:nvSpPr>
          <p:cNvPr id="4" name="Slide Number Placeholder 3"/>
          <p:cNvSpPr>
            <a:spLocks noGrp="1"/>
          </p:cNvSpPr>
          <p:nvPr>
            <p:ph type="sldNum" sz="quarter" idx="10"/>
          </p:nvPr>
        </p:nvSpPr>
        <p:spPr/>
        <p:txBody>
          <a:bodyPr/>
          <a:lstStyle/>
          <a:p>
            <a:fld id="{12E2E693-D211-4CFF-8EED-497990875C2A}" type="slidenum">
              <a:rPr lang="en-US" smtClean="0"/>
              <a:t>28</a:t>
            </a:fld>
            <a:endParaRPr lang="en-US"/>
          </a:p>
        </p:txBody>
      </p:sp>
    </p:spTree>
    <p:extLst>
      <p:ext uri="{BB962C8B-B14F-4D97-AF65-F5344CB8AC3E}">
        <p14:creationId xmlns:p14="http://schemas.microsoft.com/office/powerpoint/2010/main" val="228291138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David &amp; Solomon – What type of sin?</a:t>
            </a:r>
          </a:p>
          <a:p>
            <a:endParaRPr lang="en-US" dirty="0" smtClean="0"/>
          </a:p>
          <a:p>
            <a:r>
              <a:rPr lang="en-US" dirty="0" smtClean="0"/>
              <a:t>Unintentional</a:t>
            </a:r>
            <a:endParaRPr lang="en-US" dirty="0"/>
          </a:p>
        </p:txBody>
      </p:sp>
      <p:sp>
        <p:nvSpPr>
          <p:cNvPr id="4" name="Slide Number Placeholder 3"/>
          <p:cNvSpPr>
            <a:spLocks noGrp="1"/>
          </p:cNvSpPr>
          <p:nvPr>
            <p:ph type="sldNum" sz="quarter" idx="10"/>
          </p:nvPr>
        </p:nvSpPr>
        <p:spPr/>
        <p:txBody>
          <a:bodyPr/>
          <a:lstStyle/>
          <a:p>
            <a:fld id="{12E2E693-D211-4CFF-8EED-497990875C2A}" type="slidenum">
              <a:rPr lang="en-US" smtClean="0"/>
              <a:t>29</a:t>
            </a:fld>
            <a:endParaRPr lang="en-US"/>
          </a:p>
        </p:txBody>
      </p:sp>
    </p:spTree>
    <p:extLst>
      <p:ext uri="{BB962C8B-B14F-4D97-AF65-F5344CB8AC3E}">
        <p14:creationId xmlns:p14="http://schemas.microsoft.com/office/powerpoint/2010/main" val="193290488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Unintentional sin</a:t>
            </a:r>
          </a:p>
          <a:p>
            <a:r>
              <a:rPr lang="en-US" sz="1200" kern="1200" dirty="0" smtClean="0">
                <a:solidFill>
                  <a:schemeClr val="tx1"/>
                </a:solidFill>
                <a:effectLst/>
                <a:latin typeface="+mn-lt"/>
                <a:ea typeface="+mn-ea"/>
                <a:cs typeface="+mn-cs"/>
              </a:rPr>
              <a:t>[click 2</a:t>
            </a:r>
            <a:r>
              <a:rPr lang="en-US" sz="1200" kern="1200" baseline="0" dirty="0" smtClean="0">
                <a:solidFill>
                  <a:schemeClr val="tx1"/>
                </a:solidFill>
                <a:effectLst/>
                <a:latin typeface="+mn-lt"/>
                <a:ea typeface="+mn-ea"/>
                <a:cs typeface="+mn-cs"/>
              </a:rPr>
              <a:t> - continued</a:t>
            </a:r>
            <a:r>
              <a:rPr lang="en-US" sz="1200" kern="1200" dirty="0" smtClean="0">
                <a:solidFill>
                  <a:schemeClr val="tx1"/>
                </a:solidFill>
                <a:effectLst/>
                <a:latin typeface="+mn-lt"/>
                <a:ea typeface="+mn-ea"/>
                <a:cs typeface="+mn-cs"/>
              </a:rPr>
              <a:t>]</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In that sense, everyone sins</a:t>
            </a:r>
          </a:p>
        </p:txBody>
      </p:sp>
      <p:sp>
        <p:nvSpPr>
          <p:cNvPr id="4" name="Slide Number Placeholder 3"/>
          <p:cNvSpPr>
            <a:spLocks noGrp="1"/>
          </p:cNvSpPr>
          <p:nvPr>
            <p:ph type="sldNum" sz="quarter" idx="10"/>
          </p:nvPr>
        </p:nvSpPr>
        <p:spPr/>
        <p:txBody>
          <a:bodyPr/>
          <a:lstStyle/>
          <a:p>
            <a:fld id="{12E2E693-D211-4CFF-8EED-497990875C2A}" type="slidenum">
              <a:rPr lang="en-US" smtClean="0"/>
              <a:t>30</a:t>
            </a:fld>
            <a:endParaRPr lang="en-US"/>
          </a:p>
        </p:txBody>
      </p:sp>
    </p:spTree>
    <p:extLst>
      <p:ext uri="{BB962C8B-B14F-4D97-AF65-F5344CB8AC3E}">
        <p14:creationId xmlns:p14="http://schemas.microsoft.com/office/powerpoint/2010/main" val="24185766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[click 2]</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Cannot force myself to love, humble</a:t>
            </a:r>
          </a:p>
        </p:txBody>
      </p:sp>
      <p:sp>
        <p:nvSpPr>
          <p:cNvPr id="4" name="Slide Number Placeholder 3"/>
          <p:cNvSpPr>
            <a:spLocks noGrp="1"/>
          </p:cNvSpPr>
          <p:nvPr>
            <p:ph type="sldNum" sz="quarter" idx="10"/>
          </p:nvPr>
        </p:nvSpPr>
        <p:spPr/>
        <p:txBody>
          <a:bodyPr/>
          <a:lstStyle/>
          <a:p>
            <a:fld id="{12E2E693-D211-4CFF-8EED-497990875C2A}" type="slidenum">
              <a:rPr lang="en-US" smtClean="0"/>
              <a:t>31</a:t>
            </a:fld>
            <a:endParaRPr lang="en-US"/>
          </a:p>
        </p:txBody>
      </p:sp>
    </p:spTree>
    <p:extLst>
      <p:ext uri="{BB962C8B-B14F-4D97-AF65-F5344CB8AC3E}">
        <p14:creationId xmlns:p14="http://schemas.microsoft.com/office/powerpoint/2010/main" val="93663815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CAN and CANNOT do [click-</a:t>
            </a:r>
            <a:r>
              <a:rPr lang="en-US" sz="1200" kern="1200" dirty="0" err="1" smtClean="0">
                <a:solidFill>
                  <a:schemeClr val="tx1"/>
                </a:solidFill>
                <a:effectLst/>
                <a:latin typeface="+mn-lt"/>
                <a:ea typeface="+mn-ea"/>
                <a:cs typeface="+mn-cs"/>
              </a:rPr>
              <a:t>cont</a:t>
            </a:r>
            <a:r>
              <a:rPr lang="en-US" sz="1200" kern="1200" dirty="0" smtClean="0">
                <a:solidFill>
                  <a:schemeClr val="tx1"/>
                </a:solidFill>
                <a:effectLst/>
                <a:latin typeface="+mn-lt"/>
                <a:ea typeface="+mn-ea"/>
                <a:cs typeface="+mn-cs"/>
              </a:rPr>
              <a:t>]</a:t>
            </a:r>
          </a:p>
          <a:p>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2E2E693-D211-4CFF-8EED-497990875C2A}" type="slidenum">
              <a:rPr lang="en-US" smtClean="0"/>
              <a:t>32</a:t>
            </a:fld>
            <a:endParaRPr lang="en-US"/>
          </a:p>
        </p:txBody>
      </p:sp>
    </p:spTree>
    <p:extLst>
      <p:ext uri="{BB962C8B-B14F-4D97-AF65-F5344CB8AC3E}">
        <p14:creationId xmlns:p14="http://schemas.microsoft.com/office/powerpoint/2010/main" val="19798229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2E2E693-D211-4CFF-8EED-497990875C2A}" type="slidenum">
              <a:rPr lang="en-US" smtClean="0"/>
              <a:t>3</a:t>
            </a:fld>
            <a:endParaRPr lang="en-US"/>
          </a:p>
        </p:txBody>
      </p:sp>
    </p:spTree>
    <p:extLst>
      <p:ext uri="{BB962C8B-B14F-4D97-AF65-F5344CB8AC3E}">
        <p14:creationId xmlns:p14="http://schemas.microsoft.com/office/powerpoint/2010/main" val="175831741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[read]</a:t>
            </a:r>
          </a:p>
          <a:p>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2E2E693-D211-4CFF-8EED-497990875C2A}" type="slidenum">
              <a:rPr lang="en-US" smtClean="0"/>
              <a:t>33</a:t>
            </a:fld>
            <a:endParaRPr lang="en-US"/>
          </a:p>
        </p:txBody>
      </p:sp>
    </p:spTree>
    <p:extLst>
      <p:ext uri="{BB962C8B-B14F-4D97-AF65-F5344CB8AC3E}">
        <p14:creationId xmlns:p14="http://schemas.microsoft.com/office/powerpoint/2010/main" val="410997086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Speaking of unintentional sin [click]</a:t>
            </a:r>
          </a:p>
          <a:p>
            <a:endParaRPr lang="en-US" dirty="0"/>
          </a:p>
        </p:txBody>
      </p:sp>
      <p:sp>
        <p:nvSpPr>
          <p:cNvPr id="4" name="Slide Number Placeholder 3"/>
          <p:cNvSpPr>
            <a:spLocks noGrp="1"/>
          </p:cNvSpPr>
          <p:nvPr>
            <p:ph type="sldNum" sz="quarter" idx="10"/>
          </p:nvPr>
        </p:nvSpPr>
        <p:spPr/>
        <p:txBody>
          <a:bodyPr/>
          <a:lstStyle/>
          <a:p>
            <a:fld id="{12E2E693-D211-4CFF-8EED-497990875C2A}" type="slidenum">
              <a:rPr lang="en-US" smtClean="0"/>
              <a:t>34</a:t>
            </a:fld>
            <a:endParaRPr lang="en-US"/>
          </a:p>
        </p:txBody>
      </p:sp>
    </p:spTree>
    <p:extLst>
      <p:ext uri="{BB962C8B-B14F-4D97-AF65-F5344CB8AC3E}">
        <p14:creationId xmlns:p14="http://schemas.microsoft.com/office/powerpoint/2010/main" val="210441449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3 types of unintentional</a:t>
            </a:r>
            <a:r>
              <a:rPr lang="en-US" baseline="0" dirty="0" smtClean="0"/>
              <a:t> sin</a:t>
            </a:r>
          </a:p>
          <a:p>
            <a:endParaRPr lang="en-US" baseline="0" dirty="0" smtClean="0"/>
          </a:p>
          <a:p>
            <a:r>
              <a:rPr lang="en-US" baseline="0" dirty="0" smtClean="0"/>
              <a:t>First is mistakes</a:t>
            </a:r>
          </a:p>
          <a:p>
            <a:endParaRPr lang="en-US" baseline="0" dirty="0" smtClean="0"/>
          </a:p>
          <a:p>
            <a:r>
              <a:rPr lang="en-US" baseline="0" dirty="0" smtClean="0"/>
              <a:t>Example: Saul persecuting Christians</a:t>
            </a:r>
          </a:p>
        </p:txBody>
      </p:sp>
      <p:sp>
        <p:nvSpPr>
          <p:cNvPr id="4" name="Slide Number Placeholder 3"/>
          <p:cNvSpPr>
            <a:spLocks noGrp="1"/>
          </p:cNvSpPr>
          <p:nvPr>
            <p:ph type="sldNum" sz="quarter" idx="10"/>
          </p:nvPr>
        </p:nvSpPr>
        <p:spPr/>
        <p:txBody>
          <a:bodyPr/>
          <a:lstStyle/>
          <a:p>
            <a:fld id="{12E2E693-D211-4CFF-8EED-497990875C2A}" type="slidenum">
              <a:rPr lang="en-US" smtClean="0"/>
              <a:t>35</a:t>
            </a:fld>
            <a:endParaRPr lang="en-US"/>
          </a:p>
        </p:txBody>
      </p:sp>
    </p:spTree>
    <p:extLst>
      <p:ext uri="{BB962C8B-B14F-4D97-AF65-F5344CB8AC3E}">
        <p14:creationId xmlns:p14="http://schemas.microsoft.com/office/powerpoint/2010/main" val="415011236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2</a:t>
            </a:r>
            <a:r>
              <a:rPr lang="en-US" baseline="30000" dirty="0" smtClean="0"/>
              <a:t>nd</a:t>
            </a:r>
            <a:r>
              <a:rPr lang="en-US" baseline="0" dirty="0" smtClean="0"/>
              <a:t> type of unintentional sin </a:t>
            </a:r>
          </a:p>
          <a:p>
            <a:r>
              <a:rPr lang="en-US" baseline="0" dirty="0" smtClean="0"/>
              <a:t>          shortcomings</a:t>
            </a:r>
          </a:p>
          <a:p>
            <a:endParaRPr lang="en-US" baseline="0" dirty="0" smtClean="0"/>
          </a:p>
          <a:p>
            <a:r>
              <a:rPr lang="en-US" baseline="0" dirty="0" smtClean="0"/>
              <a:t>Example: Love for God</a:t>
            </a:r>
            <a:endParaRPr lang="en-US" dirty="0"/>
          </a:p>
        </p:txBody>
      </p:sp>
      <p:sp>
        <p:nvSpPr>
          <p:cNvPr id="4" name="Slide Number Placeholder 3"/>
          <p:cNvSpPr>
            <a:spLocks noGrp="1"/>
          </p:cNvSpPr>
          <p:nvPr>
            <p:ph type="sldNum" sz="quarter" idx="10"/>
          </p:nvPr>
        </p:nvSpPr>
        <p:spPr/>
        <p:txBody>
          <a:bodyPr/>
          <a:lstStyle/>
          <a:p>
            <a:fld id="{12E2E693-D211-4CFF-8EED-497990875C2A}" type="slidenum">
              <a:rPr lang="en-US" smtClean="0"/>
              <a:t>36</a:t>
            </a:fld>
            <a:endParaRPr lang="en-US"/>
          </a:p>
        </p:txBody>
      </p:sp>
    </p:spTree>
    <p:extLst>
      <p:ext uri="{BB962C8B-B14F-4D97-AF65-F5344CB8AC3E}">
        <p14:creationId xmlns:p14="http://schemas.microsoft.com/office/powerpoint/2010/main" val="371972307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3</a:t>
            </a:r>
            <a:r>
              <a:rPr lang="en-US" baseline="30000" dirty="0" smtClean="0"/>
              <a:t>rd</a:t>
            </a:r>
            <a:r>
              <a:rPr lang="en-US" baseline="0" dirty="0" smtClean="0"/>
              <a:t> type of unintentional sin</a:t>
            </a:r>
          </a:p>
          <a:p>
            <a:r>
              <a:rPr lang="en-US" baseline="0" dirty="0" smtClean="0"/>
              <a:t>        Character flaws</a:t>
            </a:r>
          </a:p>
          <a:p>
            <a:endParaRPr lang="en-US" baseline="0" dirty="0" smtClean="0"/>
          </a:p>
          <a:p>
            <a:r>
              <a:rPr lang="en-US" baseline="0" dirty="0" smtClean="0"/>
              <a:t>Example: Impulsive: Pride, fear, jealousy, anger</a:t>
            </a:r>
          </a:p>
          <a:p>
            <a:endParaRPr lang="en-US" dirty="0"/>
          </a:p>
        </p:txBody>
      </p:sp>
      <p:sp>
        <p:nvSpPr>
          <p:cNvPr id="4" name="Slide Number Placeholder 3"/>
          <p:cNvSpPr>
            <a:spLocks noGrp="1"/>
          </p:cNvSpPr>
          <p:nvPr>
            <p:ph type="sldNum" sz="quarter" idx="10"/>
          </p:nvPr>
        </p:nvSpPr>
        <p:spPr/>
        <p:txBody>
          <a:bodyPr/>
          <a:lstStyle/>
          <a:p>
            <a:fld id="{12E2E693-D211-4CFF-8EED-497990875C2A}" type="slidenum">
              <a:rPr lang="en-US" smtClean="0"/>
              <a:t>37</a:t>
            </a:fld>
            <a:endParaRPr lang="en-US"/>
          </a:p>
        </p:txBody>
      </p:sp>
    </p:spTree>
    <p:extLst>
      <p:ext uri="{BB962C8B-B14F-4D97-AF65-F5344CB8AC3E}">
        <p14:creationId xmlns:p14="http://schemas.microsoft.com/office/powerpoint/2010/main" val="424980594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Intentional sin vs.</a:t>
            </a:r>
            <a:r>
              <a:rPr lang="en-US" sz="1200" kern="1200" baseline="0" dirty="0" smtClean="0">
                <a:solidFill>
                  <a:schemeClr val="tx1"/>
                </a:solidFill>
                <a:effectLst/>
                <a:latin typeface="+mn-lt"/>
                <a:ea typeface="+mn-ea"/>
                <a:cs typeface="+mn-cs"/>
              </a:rPr>
              <a:t> unintentional</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[click]</a:t>
            </a:r>
          </a:p>
          <a:p>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two major types of sin taught by the scriptures are chosen sin and unchosen sin. Chosen sin consists of choices that we know—or even highly suspect—are not God’s choices, but we do them anyway. James tells us plainly that, [click – read]</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When we know God’s will, but go contrary to that will, we commit chosen sin. Chosen sins are by definition anti-surrender because surrender says, “Lord, I will deny my self and choose your choices over my own—in everything—all the time.” Chosen sin, says instead, “Thanks anyway, Lord, but I’m going to go my own way on this one.” </a:t>
            </a:r>
            <a:endParaRPr lang="en-US" dirty="0" smtClean="0">
              <a:effectLst/>
            </a:endParaRPr>
          </a:p>
          <a:p>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2E2E693-D211-4CFF-8EED-497990875C2A}" type="slidenum">
              <a:rPr lang="en-US" smtClean="0"/>
              <a:t>38</a:t>
            </a:fld>
            <a:endParaRPr lang="en-US"/>
          </a:p>
        </p:txBody>
      </p:sp>
    </p:spTree>
    <p:extLst>
      <p:ext uri="{BB962C8B-B14F-4D97-AF65-F5344CB8AC3E}">
        <p14:creationId xmlns:p14="http://schemas.microsoft.com/office/powerpoint/2010/main" val="65654771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Sometimes starkly obvious</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-- 10</a:t>
            </a:r>
            <a:r>
              <a:rPr lang="en-US" sz="1200" kern="1200" baseline="0" dirty="0" smtClean="0">
                <a:solidFill>
                  <a:schemeClr val="tx1"/>
                </a:solidFill>
                <a:effectLst/>
                <a:latin typeface="+mn-lt"/>
                <a:ea typeface="+mn-ea"/>
                <a:cs typeface="+mn-cs"/>
              </a:rPr>
              <a:t> commands </a:t>
            </a:r>
          </a:p>
          <a:p>
            <a:endParaRPr lang="en-US" sz="1200" kern="1200" baseline="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2E2E693-D211-4CFF-8EED-497990875C2A}" type="slidenum">
              <a:rPr lang="en-US" smtClean="0"/>
              <a:t>39</a:t>
            </a:fld>
            <a:endParaRPr lang="en-US"/>
          </a:p>
        </p:txBody>
      </p:sp>
    </p:spTree>
    <p:extLst>
      <p:ext uri="{BB962C8B-B14F-4D97-AF65-F5344CB8AC3E}">
        <p14:creationId xmlns:p14="http://schemas.microsoft.com/office/powerpoint/2010/main" val="192961252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Jesus – sermon</a:t>
            </a:r>
            <a:r>
              <a:rPr lang="en-US" sz="1200" kern="1200" baseline="0" dirty="0" smtClean="0">
                <a:solidFill>
                  <a:schemeClr val="tx1"/>
                </a:solidFill>
                <a:effectLst/>
                <a:latin typeface="+mn-lt"/>
                <a:ea typeface="+mn-ea"/>
                <a:cs typeface="+mn-cs"/>
              </a:rPr>
              <a:t> mount</a:t>
            </a: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        angry,</a:t>
            </a:r>
            <a:r>
              <a:rPr lang="en-US" sz="1200" kern="1200" baseline="0" dirty="0" smtClean="0">
                <a:solidFill>
                  <a:schemeClr val="tx1"/>
                </a:solidFill>
                <a:effectLst/>
                <a:latin typeface="+mn-lt"/>
                <a:ea typeface="+mn-ea"/>
                <a:cs typeface="+mn-cs"/>
              </a:rPr>
              <a:t> looking with lust</a:t>
            </a: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Idolatry</a:t>
            </a:r>
            <a:r>
              <a:rPr lang="en-US" sz="1200" kern="1200" baseline="0" dirty="0" smtClean="0">
                <a:solidFill>
                  <a:schemeClr val="tx1"/>
                </a:solidFill>
                <a:effectLst/>
                <a:latin typeface="+mn-lt"/>
                <a:ea typeface="+mn-ea"/>
                <a:cs typeface="+mn-cs"/>
              </a:rPr>
              <a:t> – [click]</a:t>
            </a:r>
            <a:r>
              <a:rPr lang="en-US" sz="1200" kern="1200" dirty="0" smtClean="0">
                <a:solidFill>
                  <a:schemeClr val="tx1"/>
                </a:solidFill>
                <a:effectLst/>
                <a:latin typeface="+mn-lt"/>
                <a:ea typeface="+mn-ea"/>
                <a:cs typeface="+mn-cs"/>
              </a:rPr>
              <a:t>[read]</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Intentional-not always easy to see</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   Jesus</a:t>
            </a:r>
            <a:r>
              <a:rPr lang="en-US" sz="1200" kern="1200" baseline="0" dirty="0" smtClean="0">
                <a:solidFill>
                  <a:schemeClr val="tx1"/>
                </a:solidFill>
                <a:effectLst/>
                <a:latin typeface="+mn-lt"/>
                <a:ea typeface="+mn-ea"/>
                <a:cs typeface="+mn-cs"/>
              </a:rPr>
              <a:t> - </a:t>
            </a:r>
            <a:r>
              <a:rPr lang="en-US" sz="1200" kern="1200" dirty="0" smtClean="0">
                <a:solidFill>
                  <a:schemeClr val="tx1"/>
                </a:solidFill>
                <a:effectLst/>
                <a:latin typeface="+mn-lt"/>
                <a:ea typeface="+mn-ea"/>
                <a:cs typeface="+mn-cs"/>
              </a:rPr>
              <a:t>love</a:t>
            </a:r>
          </a:p>
          <a:p>
            <a:endParaRPr lang="en-US" dirty="0"/>
          </a:p>
        </p:txBody>
      </p:sp>
      <p:sp>
        <p:nvSpPr>
          <p:cNvPr id="4" name="Slide Number Placeholder 3"/>
          <p:cNvSpPr>
            <a:spLocks noGrp="1"/>
          </p:cNvSpPr>
          <p:nvPr>
            <p:ph type="sldNum" sz="quarter" idx="10"/>
          </p:nvPr>
        </p:nvSpPr>
        <p:spPr/>
        <p:txBody>
          <a:bodyPr/>
          <a:lstStyle/>
          <a:p>
            <a:fld id="{12E2E693-D211-4CFF-8EED-497990875C2A}" type="slidenum">
              <a:rPr lang="en-US" smtClean="0"/>
              <a:t>40</a:t>
            </a:fld>
            <a:endParaRPr lang="en-US"/>
          </a:p>
        </p:txBody>
      </p:sp>
    </p:spTree>
    <p:extLst>
      <p:ext uri="{BB962C8B-B14F-4D97-AF65-F5344CB8AC3E}">
        <p14:creationId xmlns:p14="http://schemas.microsoft.com/office/powerpoint/2010/main" val="251297167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5</a:t>
            </a:r>
            <a:r>
              <a:rPr lang="en-US" baseline="0" dirty="0" smtClean="0"/>
              <a:t> Things we should know </a:t>
            </a:r>
            <a:r>
              <a:rPr lang="en-US" baseline="0" smtClean="0"/>
              <a:t>about intent…</a:t>
            </a:r>
            <a:endParaRPr lang="en-US" smtClean="0"/>
          </a:p>
          <a:p>
            <a:r>
              <a:rPr lang="en-US" dirty="0" smtClean="0"/>
              <a:t>#1Unintentional can become</a:t>
            </a:r>
            <a:r>
              <a:rPr lang="en-US" baseline="0" dirty="0" smtClean="0"/>
              <a:t> intentional</a:t>
            </a:r>
          </a:p>
          <a:p>
            <a:r>
              <a:rPr lang="en-US" dirty="0" smtClean="0"/>
              <a:t>Spontaneous</a:t>
            </a:r>
            <a:r>
              <a:rPr lang="en-US" baseline="0" dirty="0" smtClean="0"/>
              <a:t> p</a:t>
            </a:r>
            <a:r>
              <a:rPr lang="en-US" dirty="0" smtClean="0"/>
              <a:t>rideful thought</a:t>
            </a:r>
          </a:p>
          <a:p>
            <a:endParaRPr lang="en-US" dirty="0" smtClean="0"/>
          </a:p>
          <a:p>
            <a:r>
              <a:rPr lang="en-US" dirty="0" smtClean="0"/>
              <a:t>James [click]</a:t>
            </a:r>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12E2E693-D211-4CFF-8EED-497990875C2A}" type="slidenum">
              <a:rPr lang="en-US" smtClean="0"/>
              <a:t>41</a:t>
            </a:fld>
            <a:endParaRPr lang="en-US"/>
          </a:p>
        </p:txBody>
      </p:sp>
    </p:spTree>
    <p:extLst>
      <p:ext uri="{BB962C8B-B14F-4D97-AF65-F5344CB8AC3E}">
        <p14:creationId xmlns:p14="http://schemas.microsoft.com/office/powerpoint/2010/main" val="370718965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Willful ignorance, Don’t tell me!!  </a:t>
            </a:r>
          </a:p>
          <a:p>
            <a:endParaRPr lang="en-US" dirty="0" smtClean="0"/>
          </a:p>
          <a:p>
            <a:r>
              <a:rPr lang="en-US" dirty="0" smtClean="0"/>
              <a:t>Versus love to know God’s will</a:t>
            </a:r>
          </a:p>
          <a:p>
            <a:endParaRPr lang="en-US" dirty="0" smtClean="0"/>
          </a:p>
          <a:p>
            <a:r>
              <a:rPr lang="en-US" dirty="0" smtClean="0"/>
              <a:t>Counsels on Diets and Foods</a:t>
            </a:r>
            <a:endParaRPr lang="en-US" dirty="0"/>
          </a:p>
        </p:txBody>
      </p:sp>
      <p:sp>
        <p:nvSpPr>
          <p:cNvPr id="4" name="Slide Number Placeholder 3"/>
          <p:cNvSpPr>
            <a:spLocks noGrp="1"/>
          </p:cNvSpPr>
          <p:nvPr>
            <p:ph type="sldNum" sz="quarter" idx="10"/>
          </p:nvPr>
        </p:nvSpPr>
        <p:spPr/>
        <p:txBody>
          <a:bodyPr/>
          <a:lstStyle/>
          <a:p>
            <a:fld id="{12E2E693-D211-4CFF-8EED-497990875C2A}" type="slidenum">
              <a:rPr lang="en-US" smtClean="0"/>
              <a:t>42</a:t>
            </a:fld>
            <a:endParaRPr lang="en-US"/>
          </a:p>
        </p:txBody>
      </p:sp>
    </p:spTree>
    <p:extLst>
      <p:ext uri="{BB962C8B-B14F-4D97-AF65-F5344CB8AC3E}">
        <p14:creationId xmlns:p14="http://schemas.microsoft.com/office/powerpoint/2010/main" val="21541343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Recap</a:t>
            </a:r>
            <a:r>
              <a:rPr lang="en-US" baseline="0" dirty="0" smtClean="0"/>
              <a:t> past discussions</a:t>
            </a:r>
            <a:endParaRPr lang="en-US" dirty="0"/>
          </a:p>
        </p:txBody>
      </p:sp>
      <p:sp>
        <p:nvSpPr>
          <p:cNvPr id="4" name="Slide Number Placeholder 3"/>
          <p:cNvSpPr>
            <a:spLocks noGrp="1"/>
          </p:cNvSpPr>
          <p:nvPr>
            <p:ph type="sldNum" sz="quarter" idx="10"/>
          </p:nvPr>
        </p:nvSpPr>
        <p:spPr/>
        <p:txBody>
          <a:bodyPr/>
          <a:lstStyle/>
          <a:p>
            <a:fld id="{12E2E693-D211-4CFF-8EED-497990875C2A}" type="slidenum">
              <a:rPr lang="en-US" smtClean="0"/>
              <a:t>4</a:t>
            </a:fld>
            <a:endParaRPr lang="en-US"/>
          </a:p>
        </p:txBody>
      </p:sp>
    </p:spTree>
    <p:extLst>
      <p:ext uri="{BB962C8B-B14F-4D97-AF65-F5344CB8AC3E}">
        <p14:creationId xmlns:p14="http://schemas.microsoft.com/office/powerpoint/2010/main" val="349146967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[read]</a:t>
            </a:r>
            <a:endParaRPr lang="en-US" dirty="0"/>
          </a:p>
        </p:txBody>
      </p:sp>
      <p:sp>
        <p:nvSpPr>
          <p:cNvPr id="4" name="Slide Number Placeholder 3"/>
          <p:cNvSpPr>
            <a:spLocks noGrp="1"/>
          </p:cNvSpPr>
          <p:nvPr>
            <p:ph type="sldNum" sz="quarter" idx="10"/>
          </p:nvPr>
        </p:nvSpPr>
        <p:spPr/>
        <p:txBody>
          <a:bodyPr/>
          <a:lstStyle/>
          <a:p>
            <a:fld id="{12E2E693-D211-4CFF-8EED-497990875C2A}" type="slidenum">
              <a:rPr lang="en-US" smtClean="0"/>
              <a:t>43</a:t>
            </a:fld>
            <a:endParaRPr lang="en-US"/>
          </a:p>
        </p:txBody>
      </p:sp>
    </p:spTree>
    <p:extLst>
      <p:ext uri="{BB962C8B-B14F-4D97-AF65-F5344CB8AC3E}">
        <p14:creationId xmlns:p14="http://schemas.microsoft.com/office/powerpoint/2010/main" val="422750746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Christ’s Robe of </a:t>
            </a:r>
            <a:r>
              <a:rPr lang="en-US" dirty="0" err="1" smtClean="0"/>
              <a:t>Rigtheousness</a:t>
            </a:r>
            <a:endParaRPr lang="en-US" dirty="0" smtClean="0"/>
          </a:p>
          <a:p>
            <a:endParaRPr lang="en-US" dirty="0" smtClean="0"/>
          </a:p>
          <a:p>
            <a:r>
              <a:rPr lang="en-US" dirty="0" smtClean="0"/>
              <a:t>Paul</a:t>
            </a:r>
            <a:r>
              <a:rPr lang="en-US" baseline="0" dirty="0" smtClean="0"/>
              <a:t> clearly tells us [click]</a:t>
            </a:r>
            <a:endParaRPr lang="en-US" dirty="0"/>
          </a:p>
        </p:txBody>
      </p:sp>
      <p:sp>
        <p:nvSpPr>
          <p:cNvPr id="4" name="Slide Number Placeholder 3"/>
          <p:cNvSpPr>
            <a:spLocks noGrp="1"/>
          </p:cNvSpPr>
          <p:nvPr>
            <p:ph type="sldNum" sz="quarter" idx="10"/>
          </p:nvPr>
        </p:nvSpPr>
        <p:spPr/>
        <p:txBody>
          <a:bodyPr/>
          <a:lstStyle/>
          <a:p>
            <a:fld id="{12E2E693-D211-4CFF-8EED-497990875C2A}" type="slidenum">
              <a:rPr lang="en-US" smtClean="0"/>
              <a:t>44</a:t>
            </a:fld>
            <a:endParaRPr lang="en-US"/>
          </a:p>
        </p:txBody>
      </p:sp>
    </p:spTree>
    <p:extLst>
      <p:ext uri="{BB962C8B-B14F-4D97-AF65-F5344CB8AC3E}">
        <p14:creationId xmlns:p14="http://schemas.microsoft.com/office/powerpoint/2010/main" val="411616671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[read-</a:t>
            </a:r>
            <a:r>
              <a:rPr lang="en-US" dirty="0" err="1" smtClean="0"/>
              <a:t>cont</a:t>
            </a:r>
            <a:r>
              <a:rPr lang="en-US" dirty="0" smtClean="0"/>
              <a:t>]</a:t>
            </a:r>
            <a:endParaRPr lang="en-US" dirty="0"/>
          </a:p>
        </p:txBody>
      </p:sp>
      <p:sp>
        <p:nvSpPr>
          <p:cNvPr id="4" name="Slide Number Placeholder 3"/>
          <p:cNvSpPr>
            <a:spLocks noGrp="1"/>
          </p:cNvSpPr>
          <p:nvPr>
            <p:ph type="sldNum" sz="quarter" idx="10"/>
          </p:nvPr>
        </p:nvSpPr>
        <p:spPr/>
        <p:txBody>
          <a:bodyPr/>
          <a:lstStyle/>
          <a:p>
            <a:fld id="{12E2E693-D211-4CFF-8EED-497990875C2A}" type="slidenum">
              <a:rPr lang="en-US" smtClean="0"/>
              <a:t>45</a:t>
            </a:fld>
            <a:endParaRPr lang="en-US"/>
          </a:p>
        </p:txBody>
      </p:sp>
    </p:spTree>
    <p:extLst>
      <p:ext uri="{BB962C8B-B14F-4D97-AF65-F5344CB8AC3E}">
        <p14:creationId xmlns:p14="http://schemas.microsoft.com/office/powerpoint/2010/main" val="248052803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[recap]</a:t>
            </a:r>
            <a:endParaRPr lang="en-US" dirty="0"/>
          </a:p>
        </p:txBody>
      </p:sp>
      <p:sp>
        <p:nvSpPr>
          <p:cNvPr id="4" name="Slide Number Placeholder 3"/>
          <p:cNvSpPr>
            <a:spLocks noGrp="1"/>
          </p:cNvSpPr>
          <p:nvPr>
            <p:ph type="sldNum" sz="quarter" idx="10"/>
          </p:nvPr>
        </p:nvSpPr>
        <p:spPr/>
        <p:txBody>
          <a:bodyPr/>
          <a:lstStyle/>
          <a:p>
            <a:fld id="{12E2E693-D211-4CFF-8EED-497990875C2A}" type="slidenum">
              <a:rPr lang="en-US" smtClean="0"/>
              <a:t>47</a:t>
            </a:fld>
            <a:endParaRPr lang="en-US"/>
          </a:p>
        </p:txBody>
      </p:sp>
    </p:spTree>
    <p:extLst>
      <p:ext uri="{BB962C8B-B14F-4D97-AF65-F5344CB8AC3E}">
        <p14:creationId xmlns:p14="http://schemas.microsoft.com/office/powerpoint/2010/main" val="135730404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2E2E693-D211-4CFF-8EED-497990875C2A}" type="slidenum">
              <a:rPr lang="en-US" smtClean="0"/>
              <a:t>48</a:t>
            </a:fld>
            <a:endParaRPr lang="en-US"/>
          </a:p>
        </p:txBody>
      </p:sp>
    </p:spTree>
    <p:extLst>
      <p:ext uri="{BB962C8B-B14F-4D97-AF65-F5344CB8AC3E}">
        <p14:creationId xmlns:p14="http://schemas.microsoft.com/office/powerpoint/2010/main" val="410370023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Chuck Yeager, F86 Sabre</a:t>
            </a:r>
          </a:p>
          <a:p>
            <a:endParaRPr lang="en-US" sz="1200" kern="1200" dirty="0" smtClean="0">
              <a:solidFill>
                <a:schemeClr val="tx1"/>
              </a:solidFill>
              <a:effectLst/>
              <a:latin typeface="+mn-lt"/>
              <a:ea typeface="+mn-ea"/>
              <a:cs typeface="+mn-cs"/>
            </a:endParaRPr>
          </a:p>
          <a:p>
            <a:r>
              <a:rPr lang="en-US" sz="1200" kern="1200" baseline="0" dirty="0" smtClean="0">
                <a:solidFill>
                  <a:schemeClr val="tx1"/>
                </a:solidFill>
                <a:effectLst/>
                <a:latin typeface="+mn-lt"/>
                <a:ea typeface="+mn-ea"/>
                <a:cs typeface="+mn-cs"/>
              </a:rPr>
              <a:t>No such thing as a “little” sin</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“Chuck Yeager, the famed test pilot, was flying an F-86 Sabre over a lake in the Sierras when he decided to buzz a friend's house near the edge of the lake. During a slow roll, he suddenly felt his aileron lock. Says Yeager, ‘It was a hairy moment, flying about 150 feet off the ground and upside down.’</a:t>
            </a:r>
            <a:endParaRPr lang="en-US" dirty="0" smtClean="0">
              <a:effectLst/>
            </a:endParaRP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 lesser pilot might have panicked with fatal results, but Yeager let off on the G's, pushed up the nose, and sure enough, the aileron unlocked. Climbing to 15,000 feet, where it was safer, Yeager tried the maneuver again. Every time that he rolled, the problem reoccurred.</a:t>
            </a:r>
            <a:endParaRPr lang="en-US" dirty="0" smtClean="0">
              <a:effectLst/>
            </a:endParaRP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“Yeager knew three or four pilots had died under similar circumstances, but to date, investigators were puzzled as to the source of the Sabre's fatal flaw. Yeager went to his superior with a report, and the inspectors went to work. They found that a bolt on the aileron cylinder was installed upside down.</a:t>
            </a:r>
            <a:endParaRPr lang="en-US" dirty="0" smtClean="0">
              <a:effectLst/>
            </a:endParaRP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“Eventually, the culprit was found in a North American plant. He was an older man on the assembly line who ignored instructions about how to insert that bolt, because, by golly, he knew that bolts were supposed to be placed head up, not head down. In a sad commentary, Yeager says that nobody ever told the man how many pilots he had killed.” (Author: Matt </a:t>
            </a:r>
            <a:r>
              <a:rPr lang="en-US" sz="1200" kern="1200" dirty="0" err="1" smtClean="0">
                <a:solidFill>
                  <a:schemeClr val="tx1"/>
                </a:solidFill>
                <a:effectLst/>
                <a:latin typeface="+mn-lt"/>
                <a:ea typeface="+mn-ea"/>
                <a:cs typeface="+mn-cs"/>
              </a:rPr>
              <a:t>Friedeman</a:t>
            </a:r>
            <a:r>
              <a:rPr lang="en-US" sz="1200" kern="1200" dirty="0" smtClean="0">
                <a:solidFill>
                  <a:schemeClr val="tx1"/>
                </a:solidFill>
                <a:effectLst/>
                <a:latin typeface="+mn-lt"/>
                <a:ea typeface="+mn-ea"/>
                <a:cs typeface="+mn-cs"/>
              </a:rPr>
              <a:t>, Published: The Accountability Connection (Victor Books, 1992)</a:t>
            </a:r>
            <a:endParaRPr lang="en-US" dirty="0" smtClean="0">
              <a:effectLst/>
            </a:endParaRP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mechanic who installed the bolt incorrectly did not think that it made much difference how he did it. He felt that he did not need to follow the instructions carefully. It seemed like such a “little” thing. But the consequences were deadly.</a:t>
            </a:r>
            <a:endParaRPr lang="en-US" dirty="0" smtClean="0">
              <a:effectLst/>
            </a:endParaRPr>
          </a:p>
          <a:p>
            <a:endParaRPr lang="en-US" dirty="0"/>
          </a:p>
        </p:txBody>
      </p:sp>
      <p:sp>
        <p:nvSpPr>
          <p:cNvPr id="4" name="Slide Number Placeholder 3"/>
          <p:cNvSpPr>
            <a:spLocks noGrp="1"/>
          </p:cNvSpPr>
          <p:nvPr>
            <p:ph type="sldNum" sz="quarter" idx="10"/>
          </p:nvPr>
        </p:nvSpPr>
        <p:spPr/>
        <p:txBody>
          <a:bodyPr/>
          <a:lstStyle/>
          <a:p>
            <a:fld id="{12E2E693-D211-4CFF-8EED-497990875C2A}" type="slidenum">
              <a:rPr lang="en-US" smtClean="0"/>
              <a:t>49</a:t>
            </a:fld>
            <a:endParaRPr lang="en-US"/>
          </a:p>
        </p:txBody>
      </p:sp>
    </p:spTree>
    <p:extLst>
      <p:ext uri="{BB962C8B-B14F-4D97-AF65-F5344CB8AC3E}">
        <p14:creationId xmlns:p14="http://schemas.microsoft.com/office/powerpoint/2010/main" val="368041037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err="1" smtClean="0">
                <a:solidFill>
                  <a:schemeClr val="tx1"/>
                </a:solidFill>
                <a:effectLst/>
                <a:latin typeface="+mn-lt"/>
                <a:ea typeface="+mn-ea"/>
                <a:cs typeface="+mn-cs"/>
              </a:rPr>
              <a:t>Laodicean’s</a:t>
            </a:r>
            <a:r>
              <a:rPr lang="en-US" sz="1200" kern="1200" dirty="0" smtClean="0">
                <a:solidFill>
                  <a:schemeClr val="tx1"/>
                </a:solidFill>
                <a:effectLst/>
                <a:latin typeface="+mn-lt"/>
                <a:ea typeface="+mn-ea"/>
                <a:cs typeface="+mn-cs"/>
              </a:rPr>
              <a:t> say, It’s not THAT bad</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Paul exhorts us [click]</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In the same way, we are often tempted as </a:t>
            </a:r>
            <a:r>
              <a:rPr lang="en-US" sz="1200" kern="1200" dirty="0" err="1" smtClean="0">
                <a:solidFill>
                  <a:schemeClr val="tx1"/>
                </a:solidFill>
                <a:effectLst/>
                <a:latin typeface="+mn-lt"/>
                <a:ea typeface="+mn-ea"/>
                <a:cs typeface="+mn-cs"/>
              </a:rPr>
              <a:t>Laodicean</a:t>
            </a:r>
            <a:r>
              <a:rPr lang="en-US" sz="1200" kern="1200" dirty="0" smtClean="0">
                <a:solidFill>
                  <a:schemeClr val="tx1"/>
                </a:solidFill>
                <a:effectLst/>
                <a:latin typeface="+mn-lt"/>
                <a:ea typeface="+mn-ea"/>
                <a:cs typeface="+mn-cs"/>
              </a:rPr>
              <a:t> Christians to minimize some bad choices. We are tempted to say, “well, it isn’t really THAT bad,” and “besides, God isn’t finished with me yet.” But “little” sins are not little in the eyes of God and Paul exhorts us strongly to, [click]</a:t>
            </a:r>
          </a:p>
          <a:p>
            <a:endParaRPr lang="en-US" dirty="0"/>
          </a:p>
        </p:txBody>
      </p:sp>
      <p:sp>
        <p:nvSpPr>
          <p:cNvPr id="4" name="Slide Number Placeholder 3"/>
          <p:cNvSpPr>
            <a:spLocks noGrp="1"/>
          </p:cNvSpPr>
          <p:nvPr>
            <p:ph type="sldNum" sz="quarter" idx="10"/>
          </p:nvPr>
        </p:nvSpPr>
        <p:spPr/>
        <p:txBody>
          <a:bodyPr/>
          <a:lstStyle/>
          <a:p>
            <a:fld id="{12E2E693-D211-4CFF-8EED-497990875C2A}" type="slidenum">
              <a:rPr lang="en-US" smtClean="0"/>
              <a:t>50</a:t>
            </a:fld>
            <a:endParaRPr lang="en-US"/>
          </a:p>
        </p:txBody>
      </p:sp>
    </p:spTree>
    <p:extLst>
      <p:ext uri="{BB962C8B-B14F-4D97-AF65-F5344CB8AC3E}">
        <p14:creationId xmlns:p14="http://schemas.microsoft.com/office/powerpoint/2010/main" val="401044351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Attracted</a:t>
            </a:r>
            <a:r>
              <a:rPr lang="en-US" sz="1200" kern="1200" baseline="0" dirty="0" smtClean="0">
                <a:solidFill>
                  <a:schemeClr val="tx1"/>
                </a:solidFill>
                <a:effectLst/>
                <a:latin typeface="+mn-lt"/>
                <a:ea typeface="+mn-ea"/>
                <a:cs typeface="+mn-cs"/>
              </a:rPr>
              <a:t> to chosen sin</a:t>
            </a:r>
          </a:p>
          <a:p>
            <a:endParaRPr lang="en-US" sz="1200" kern="1200" baseline="0" dirty="0" smtClean="0">
              <a:solidFill>
                <a:schemeClr val="tx1"/>
              </a:solidFill>
              <a:effectLst/>
              <a:latin typeface="+mn-lt"/>
              <a:ea typeface="+mn-ea"/>
              <a:cs typeface="+mn-cs"/>
            </a:endParaRPr>
          </a:p>
          <a:p>
            <a:r>
              <a:rPr lang="en-US" sz="1200" kern="1200" baseline="0" dirty="0" smtClean="0">
                <a:solidFill>
                  <a:schemeClr val="tx1"/>
                </a:solidFill>
                <a:effectLst/>
                <a:latin typeface="+mn-lt"/>
                <a:ea typeface="+mn-ea"/>
                <a:cs typeface="+mn-cs"/>
              </a:rPr>
              <a:t>No chinks in our armor [click 2]</a:t>
            </a:r>
          </a:p>
          <a:p>
            <a:endParaRPr lang="en-US" sz="1200" kern="1200" baseline="0" dirty="0" smtClean="0">
              <a:solidFill>
                <a:schemeClr val="tx1"/>
              </a:solidFill>
              <a:effectLst/>
              <a:latin typeface="+mn-lt"/>
              <a:ea typeface="+mn-ea"/>
              <a:cs typeface="+mn-cs"/>
            </a:endParaRPr>
          </a:p>
          <a:p>
            <a:r>
              <a:rPr lang="en-US" sz="1200" kern="1200" baseline="0" dirty="0" smtClean="0">
                <a:solidFill>
                  <a:schemeClr val="tx1"/>
                </a:solidFill>
                <a:effectLst/>
                <a:latin typeface="+mn-lt"/>
                <a:ea typeface="+mn-ea"/>
                <a:cs typeface="+mn-cs"/>
              </a:rPr>
              <a:t>No such thing as “little” sins</a:t>
            </a:r>
          </a:p>
        </p:txBody>
      </p:sp>
      <p:sp>
        <p:nvSpPr>
          <p:cNvPr id="4" name="Slide Number Placeholder 3"/>
          <p:cNvSpPr>
            <a:spLocks noGrp="1"/>
          </p:cNvSpPr>
          <p:nvPr>
            <p:ph type="sldNum" sz="quarter" idx="10"/>
          </p:nvPr>
        </p:nvSpPr>
        <p:spPr/>
        <p:txBody>
          <a:bodyPr/>
          <a:lstStyle/>
          <a:p>
            <a:fld id="{12E2E693-D211-4CFF-8EED-497990875C2A}" type="slidenum">
              <a:rPr lang="en-US" smtClean="0"/>
              <a:t>51</a:t>
            </a:fld>
            <a:endParaRPr lang="en-US"/>
          </a:p>
        </p:txBody>
      </p:sp>
    </p:spTree>
    <p:extLst>
      <p:ext uri="{BB962C8B-B14F-4D97-AF65-F5344CB8AC3E}">
        <p14:creationId xmlns:p14="http://schemas.microsoft.com/office/powerpoint/2010/main" val="418731052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#5 Consistent victory!!</a:t>
            </a:r>
          </a:p>
          <a:p>
            <a:endParaRPr lang="en-US" dirty="0"/>
          </a:p>
        </p:txBody>
      </p:sp>
      <p:sp>
        <p:nvSpPr>
          <p:cNvPr id="4" name="Slide Number Placeholder 3"/>
          <p:cNvSpPr>
            <a:spLocks noGrp="1"/>
          </p:cNvSpPr>
          <p:nvPr>
            <p:ph type="sldNum" sz="quarter" idx="10"/>
          </p:nvPr>
        </p:nvSpPr>
        <p:spPr/>
        <p:txBody>
          <a:bodyPr/>
          <a:lstStyle/>
          <a:p>
            <a:fld id="{12E2E693-D211-4CFF-8EED-497990875C2A}" type="slidenum">
              <a:rPr lang="en-US" smtClean="0"/>
              <a:t>52</a:t>
            </a:fld>
            <a:endParaRPr lang="en-US"/>
          </a:p>
        </p:txBody>
      </p:sp>
    </p:spTree>
    <p:extLst>
      <p:ext uri="{BB962C8B-B14F-4D97-AF65-F5344CB8AC3E}">
        <p14:creationId xmlns:p14="http://schemas.microsoft.com/office/powerpoint/2010/main" val="233242004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#5 consistent</a:t>
            </a:r>
            <a:r>
              <a:rPr lang="en-US" sz="1200" kern="1200" baseline="0" dirty="0" smtClean="0">
                <a:solidFill>
                  <a:schemeClr val="tx1"/>
                </a:solidFill>
                <a:effectLst/>
                <a:latin typeface="+mn-lt"/>
                <a:ea typeface="+mn-ea"/>
                <a:cs typeface="+mn-cs"/>
              </a:rPr>
              <a:t> victory</a:t>
            </a:r>
          </a:p>
          <a:p>
            <a:endParaRPr lang="en-US" sz="1200" kern="1200" baseline="0" dirty="0" smtClean="0">
              <a:solidFill>
                <a:schemeClr val="tx1"/>
              </a:solidFill>
              <a:effectLst/>
              <a:latin typeface="+mn-lt"/>
              <a:ea typeface="+mn-ea"/>
              <a:cs typeface="+mn-cs"/>
            </a:endParaRPr>
          </a:p>
          <a:p>
            <a:r>
              <a:rPr lang="en-US" sz="1200" kern="1200" baseline="0" dirty="0" smtClean="0">
                <a:solidFill>
                  <a:schemeClr val="tx1"/>
                </a:solidFill>
                <a:effectLst/>
                <a:latin typeface="+mn-lt"/>
                <a:ea typeface="+mn-ea"/>
                <a:cs typeface="+mn-cs"/>
              </a:rPr>
              <a:t>[click 3]</a:t>
            </a:r>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t>
            </a:r>
          </a:p>
          <a:p>
            <a:r>
              <a:rPr lang="en-US" sz="1200" kern="1200" dirty="0" smtClean="0">
                <a:solidFill>
                  <a:schemeClr val="tx1"/>
                </a:solidFill>
                <a:effectLst/>
                <a:latin typeface="+mn-lt"/>
                <a:ea typeface="+mn-ea"/>
                <a:cs typeface="+mn-cs"/>
              </a:rPr>
              <a:t>And that leads us to the last thing that we should know about chosen sin: God promises total victory over it! [click – read]</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Paul happily chimes in with the incredible promise that [click – read]</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And my personal favorite is James’ proclamation, [click – read]</a:t>
            </a:r>
            <a:endParaRPr lang="en-US" dirty="0" smtClean="0">
              <a:effectLst/>
            </a:endParaRPr>
          </a:p>
          <a:p>
            <a:r>
              <a:rPr lang="en-US" sz="1200" kern="1200" dirty="0" smtClean="0">
                <a:solidFill>
                  <a:schemeClr val="tx1"/>
                </a:solidFill>
                <a:effectLst/>
                <a:latin typeface="+mn-lt"/>
                <a:ea typeface="+mn-ea"/>
                <a:cs typeface="+mn-cs"/>
              </a:rPr>
              <a:t/>
            </a:r>
            <a:br>
              <a:rPr lang="en-US" sz="1200" kern="1200" dirty="0" smtClean="0">
                <a:solidFill>
                  <a:schemeClr val="tx1"/>
                </a:solidFill>
                <a:effectLst/>
                <a:latin typeface="+mn-lt"/>
                <a:ea typeface="+mn-ea"/>
                <a:cs typeface="+mn-cs"/>
              </a:rPr>
            </a:br>
            <a:endParaRPr lang="en-US" dirty="0"/>
          </a:p>
        </p:txBody>
      </p:sp>
      <p:sp>
        <p:nvSpPr>
          <p:cNvPr id="4" name="Slide Number Placeholder 3"/>
          <p:cNvSpPr>
            <a:spLocks noGrp="1"/>
          </p:cNvSpPr>
          <p:nvPr>
            <p:ph type="sldNum" sz="quarter" idx="10"/>
          </p:nvPr>
        </p:nvSpPr>
        <p:spPr/>
        <p:txBody>
          <a:bodyPr/>
          <a:lstStyle/>
          <a:p>
            <a:fld id="{12E2E693-D211-4CFF-8EED-497990875C2A}" type="slidenum">
              <a:rPr lang="en-US" smtClean="0"/>
              <a:t>53</a:t>
            </a:fld>
            <a:endParaRPr lang="en-US"/>
          </a:p>
        </p:txBody>
      </p:sp>
    </p:spTree>
    <p:extLst>
      <p:ext uri="{BB962C8B-B14F-4D97-AF65-F5344CB8AC3E}">
        <p14:creationId xmlns:p14="http://schemas.microsoft.com/office/powerpoint/2010/main" val="11904368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Basic question</a:t>
            </a:r>
            <a:r>
              <a:rPr lang="en-US" sz="1200" kern="1200" baseline="0" dirty="0" smtClean="0">
                <a:solidFill>
                  <a:schemeClr val="tx1"/>
                </a:solidFill>
                <a:effectLst/>
                <a:latin typeface="+mn-lt"/>
                <a:ea typeface="+mn-ea"/>
                <a:cs typeface="+mn-cs"/>
              </a:rPr>
              <a:t> – crucified with Christ</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Why question is important?</a:t>
            </a:r>
          </a:p>
          <a:p>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How does a Christian sin? This is a basic question and yet it is not one that I thought much about for most of my Christian life. How does a Christian sin? If “I have been crucified with Christ; and it is no longer I who live, but Christ lives in me;…” (Galatians 2:20) then what role does sin play in my life?</a:t>
            </a:r>
            <a:endParaRPr lang="en-US" dirty="0" smtClean="0">
              <a:effectLst/>
            </a:endParaRP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Why is this an important question? Because Jesus tells us that when He comes again, there will be “many,” “Lord, Lord” Christians who are evil-doers and don’t know it. Unless we recognize clearly what sin is and how we must relate to it, we may end up believing that Jesus will welcome us with open arms and say, “Well, done good and faithful servant,” when in reality He will have to sadly say, “I never knew you, depart from me, you who practice lawlessness.”</a:t>
            </a:r>
            <a:endParaRPr lang="en-US" dirty="0" smtClean="0">
              <a:effectLst/>
            </a:endParaRPr>
          </a:p>
          <a:p>
            <a:r>
              <a:rPr lang="en-US" sz="1200" kern="1200" dirty="0" smtClean="0">
                <a:solidFill>
                  <a:schemeClr val="tx1"/>
                </a:solidFill>
                <a:effectLst/>
                <a:latin typeface="+mn-lt"/>
                <a:ea typeface="+mn-ea"/>
                <a:cs typeface="+mn-cs"/>
              </a:rPr>
              <a:t/>
            </a:r>
            <a:br>
              <a:rPr lang="en-US" sz="1200" kern="1200" dirty="0" smtClean="0">
                <a:solidFill>
                  <a:schemeClr val="tx1"/>
                </a:solidFill>
                <a:effectLst/>
                <a:latin typeface="+mn-lt"/>
                <a:ea typeface="+mn-ea"/>
                <a:cs typeface="+mn-cs"/>
              </a:rPr>
            </a:br>
            <a:endParaRPr lang="en-US" dirty="0"/>
          </a:p>
        </p:txBody>
      </p:sp>
      <p:sp>
        <p:nvSpPr>
          <p:cNvPr id="4" name="Slide Number Placeholder 3"/>
          <p:cNvSpPr>
            <a:spLocks noGrp="1"/>
          </p:cNvSpPr>
          <p:nvPr>
            <p:ph type="sldNum" sz="quarter" idx="10"/>
          </p:nvPr>
        </p:nvSpPr>
        <p:spPr/>
        <p:txBody>
          <a:bodyPr/>
          <a:lstStyle/>
          <a:p>
            <a:fld id="{12E2E693-D211-4CFF-8EED-497990875C2A}" type="slidenum">
              <a:rPr lang="en-US" smtClean="0"/>
              <a:t>5</a:t>
            </a:fld>
            <a:endParaRPr lang="en-US"/>
          </a:p>
        </p:txBody>
      </p:sp>
    </p:spTree>
    <p:extLst>
      <p:ext uri="{BB962C8B-B14F-4D97-AF65-F5344CB8AC3E}">
        <p14:creationId xmlns:p14="http://schemas.microsoft.com/office/powerpoint/2010/main" val="15817158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[read]</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[continued]</a:t>
            </a:r>
          </a:p>
          <a:p>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Ellen White tells us that, [click</a:t>
            </a:r>
            <a:r>
              <a:rPr lang="en-US" sz="1200" kern="1200" baseline="0" dirty="0" smtClean="0">
                <a:solidFill>
                  <a:schemeClr val="tx1"/>
                </a:solidFill>
                <a:effectLst/>
                <a:latin typeface="+mn-lt"/>
                <a:ea typeface="+mn-ea"/>
                <a:cs typeface="+mn-cs"/>
              </a:rPr>
              <a:t> – read]</a:t>
            </a:r>
          </a:p>
          <a:p>
            <a:endParaRPr lang="en-US" dirty="0" smtClean="0"/>
          </a:p>
          <a:p>
            <a:r>
              <a:rPr lang="en-US" sz="1200" kern="1200" dirty="0" smtClean="0">
                <a:solidFill>
                  <a:schemeClr val="tx1"/>
                </a:solidFill>
                <a:effectLst/>
                <a:latin typeface="+mn-lt"/>
                <a:ea typeface="+mn-ea"/>
                <a:cs typeface="+mn-cs"/>
              </a:rPr>
              <a:t>Isn’t that last sentence a wonderful thought? “Those who put their trust in Christ are not to be enslaved by any hereditary or cultivated habit or tendency.” That does not leave much wiggle room does it? Even the most powerful hereditary addictions fall helplessly before the onslaught of omnipotence. God promises—and He expects—constant victory over known, chosen sins in our lives.</a:t>
            </a:r>
            <a:endParaRPr lang="en-US" dirty="0" smtClean="0">
              <a:effectLst/>
            </a:endParaRPr>
          </a:p>
          <a:p>
            <a:r>
              <a:rPr lang="en-US" sz="1200" kern="1200" dirty="0" smtClean="0">
                <a:solidFill>
                  <a:schemeClr val="tx1"/>
                </a:solidFill>
                <a:effectLst/>
                <a:latin typeface="+mn-lt"/>
                <a:ea typeface="+mn-ea"/>
                <a:cs typeface="+mn-cs"/>
              </a:rPr>
              <a:t>And He has every right to expect such victory because when we submit ourselves fully to God a wonderful thing happens. Before surrender, we walked the broad road—the devil’s ground—and God had limited access to us. After surrender we walk the narrow way—God’s ground—and it is the devil has limited access to us. Glorious thought! </a:t>
            </a:r>
            <a:endParaRPr lang="en-US" dirty="0" smtClean="0">
              <a:effectLst/>
            </a:endParaRPr>
          </a:p>
          <a:p>
            <a:r>
              <a:rPr lang="en-US" sz="1200" kern="1200" dirty="0" smtClean="0">
                <a:solidFill>
                  <a:schemeClr val="tx1"/>
                </a:solidFill>
                <a:effectLst/>
                <a:latin typeface="+mn-lt"/>
                <a:ea typeface="+mn-ea"/>
                <a:cs typeface="+mn-cs"/>
              </a:rPr>
              <a:t>Whereas before surrender, the Holy Spirit could only work ON us, after surrender He dwells and works IN us. The difference is transformational. Surrender will make a marked difference in almost every aspect of our lives. We must never underestimate the power of God working in the life of an unreservedly committed soul.</a:t>
            </a:r>
            <a:endParaRPr lang="en-US" dirty="0" smtClean="0">
              <a:effectLst/>
            </a:endParaRPr>
          </a:p>
          <a:p>
            <a:r>
              <a:rPr lang="en-US" sz="1200" b="1" kern="1200" dirty="0" smtClean="0">
                <a:solidFill>
                  <a:schemeClr val="tx1"/>
                </a:solidFill>
                <a:effectLst/>
                <a:latin typeface="+mn-lt"/>
                <a:ea typeface="+mn-ea"/>
                <a:cs typeface="+mn-cs"/>
              </a:rPr>
              <a:t/>
            </a:r>
            <a:br>
              <a:rPr lang="en-US" sz="1200" b="1" kern="1200" dirty="0" smtClean="0">
                <a:solidFill>
                  <a:schemeClr val="tx1"/>
                </a:solidFill>
                <a:effectLst/>
                <a:latin typeface="+mn-lt"/>
                <a:ea typeface="+mn-ea"/>
                <a:cs typeface="+mn-cs"/>
              </a:rPr>
            </a:br>
            <a:endParaRPr lang="en-US" dirty="0" smtClean="0"/>
          </a:p>
          <a:p>
            <a:endParaRPr lang="en-US" dirty="0"/>
          </a:p>
        </p:txBody>
      </p:sp>
      <p:sp>
        <p:nvSpPr>
          <p:cNvPr id="4" name="Slide Number Placeholder 3"/>
          <p:cNvSpPr>
            <a:spLocks noGrp="1"/>
          </p:cNvSpPr>
          <p:nvPr>
            <p:ph type="sldNum" sz="quarter" idx="10"/>
          </p:nvPr>
        </p:nvSpPr>
        <p:spPr/>
        <p:txBody>
          <a:bodyPr/>
          <a:lstStyle/>
          <a:p>
            <a:fld id="{12E2E693-D211-4CFF-8EED-497990875C2A}" type="slidenum">
              <a:rPr lang="en-US" smtClean="0"/>
              <a:t>54</a:t>
            </a:fld>
            <a:endParaRPr lang="en-US"/>
          </a:p>
        </p:txBody>
      </p:sp>
    </p:spTree>
    <p:extLst>
      <p:ext uri="{BB962C8B-B14F-4D97-AF65-F5344CB8AC3E}">
        <p14:creationId xmlns:p14="http://schemas.microsoft.com/office/powerpoint/2010/main" val="45005034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Reread last sentence</a:t>
            </a:r>
          </a:p>
          <a:p>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Ellen White tells us that, [click</a:t>
            </a:r>
            <a:r>
              <a:rPr lang="en-US" sz="1200" kern="1200" baseline="0" dirty="0" smtClean="0">
                <a:solidFill>
                  <a:schemeClr val="tx1"/>
                </a:solidFill>
                <a:effectLst/>
                <a:latin typeface="+mn-lt"/>
                <a:ea typeface="+mn-ea"/>
                <a:cs typeface="+mn-cs"/>
              </a:rPr>
              <a:t> – read]</a:t>
            </a:r>
          </a:p>
          <a:p>
            <a:endParaRPr lang="en-US" dirty="0" smtClean="0"/>
          </a:p>
          <a:p>
            <a:r>
              <a:rPr lang="en-US" sz="1200" kern="1200" dirty="0" smtClean="0">
                <a:solidFill>
                  <a:schemeClr val="tx1"/>
                </a:solidFill>
                <a:effectLst/>
                <a:latin typeface="+mn-lt"/>
                <a:ea typeface="+mn-ea"/>
                <a:cs typeface="+mn-cs"/>
              </a:rPr>
              <a:t>Isn’t that last sentence a wonderful thought? “Those who put their trust in Christ are not to be enslaved by any hereditary or cultivated habit or tendency.” That does not leave much wiggle room does it? Even the most powerful hereditary addictions fall helplessly before the onslaught of omnipotence. God promises—and He expects—constant victory over known, chosen sins in our lives.</a:t>
            </a:r>
            <a:endParaRPr lang="en-US" dirty="0" smtClean="0">
              <a:effectLst/>
            </a:endParaRPr>
          </a:p>
          <a:p>
            <a:r>
              <a:rPr lang="en-US" sz="1200" kern="1200" dirty="0" smtClean="0">
                <a:solidFill>
                  <a:schemeClr val="tx1"/>
                </a:solidFill>
                <a:effectLst/>
                <a:latin typeface="+mn-lt"/>
                <a:ea typeface="+mn-ea"/>
                <a:cs typeface="+mn-cs"/>
              </a:rPr>
              <a:t>And He has every right to expect such victory because when we submit ourselves fully to God a wonderful thing happens. Before surrender, we walked the broad road—the devil’s ground—and God had limited access to us. After surrender we walk the narrow way—God’s ground—and it is the devil has limited access to us. Glorious thought! </a:t>
            </a:r>
            <a:endParaRPr lang="en-US" dirty="0" smtClean="0">
              <a:effectLst/>
            </a:endParaRPr>
          </a:p>
          <a:p>
            <a:r>
              <a:rPr lang="en-US" sz="1200" kern="1200" dirty="0" smtClean="0">
                <a:solidFill>
                  <a:schemeClr val="tx1"/>
                </a:solidFill>
                <a:effectLst/>
                <a:latin typeface="+mn-lt"/>
                <a:ea typeface="+mn-ea"/>
                <a:cs typeface="+mn-cs"/>
              </a:rPr>
              <a:t>Whereas before surrender, the Holy Spirit could only work ON us, after surrender He dwells and works IN us. The difference is transformational. Surrender will make a marked difference in almost every aspect of our lives. We must never underestimate the power of God working in the life of an unreservedly committed soul.</a:t>
            </a:r>
            <a:endParaRPr lang="en-US" dirty="0" smtClean="0">
              <a:effectLst/>
            </a:endParaRPr>
          </a:p>
          <a:p>
            <a:r>
              <a:rPr lang="en-US" sz="1200" b="1" kern="1200" dirty="0" smtClean="0">
                <a:solidFill>
                  <a:schemeClr val="tx1"/>
                </a:solidFill>
                <a:effectLst/>
                <a:latin typeface="+mn-lt"/>
                <a:ea typeface="+mn-ea"/>
                <a:cs typeface="+mn-cs"/>
              </a:rPr>
              <a:t/>
            </a:r>
            <a:br>
              <a:rPr lang="en-US" sz="1200" b="1" kern="1200" dirty="0" smtClean="0">
                <a:solidFill>
                  <a:schemeClr val="tx1"/>
                </a:solidFill>
                <a:effectLst/>
                <a:latin typeface="+mn-lt"/>
                <a:ea typeface="+mn-ea"/>
                <a:cs typeface="+mn-cs"/>
              </a:rPr>
            </a:br>
            <a:endParaRPr lang="en-US" dirty="0" smtClean="0"/>
          </a:p>
          <a:p>
            <a:endParaRPr lang="en-US" dirty="0"/>
          </a:p>
        </p:txBody>
      </p:sp>
      <p:sp>
        <p:nvSpPr>
          <p:cNvPr id="4" name="Slide Number Placeholder 3"/>
          <p:cNvSpPr>
            <a:spLocks noGrp="1"/>
          </p:cNvSpPr>
          <p:nvPr>
            <p:ph type="sldNum" sz="quarter" idx="10"/>
          </p:nvPr>
        </p:nvSpPr>
        <p:spPr/>
        <p:txBody>
          <a:bodyPr/>
          <a:lstStyle/>
          <a:p>
            <a:fld id="{12E2E693-D211-4CFF-8EED-497990875C2A}" type="slidenum">
              <a:rPr lang="en-US" smtClean="0"/>
              <a:t>55</a:t>
            </a:fld>
            <a:endParaRPr lang="en-US"/>
          </a:p>
        </p:txBody>
      </p:sp>
    </p:spTree>
    <p:extLst>
      <p:ext uri="{BB962C8B-B14F-4D97-AF65-F5344CB8AC3E}">
        <p14:creationId xmlns:p14="http://schemas.microsoft.com/office/powerpoint/2010/main" val="350357683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Many Christians</a:t>
            </a:r>
            <a:r>
              <a:rPr lang="en-US" sz="1200" kern="1200" baseline="0" dirty="0" smtClean="0">
                <a:solidFill>
                  <a:schemeClr val="tx1"/>
                </a:solidFill>
                <a:effectLst/>
                <a:latin typeface="+mn-lt"/>
                <a:ea typeface="+mn-ea"/>
                <a:cs typeface="+mn-cs"/>
              </a:rPr>
              <a:t>-normal to sin</a:t>
            </a:r>
          </a:p>
          <a:p>
            <a:r>
              <a:rPr lang="en-US" sz="1200" kern="1200" baseline="0" dirty="0" smtClean="0">
                <a:solidFill>
                  <a:schemeClr val="tx1"/>
                </a:solidFill>
                <a:effectLst/>
                <a:latin typeface="+mn-lt"/>
                <a:ea typeface="+mn-ea"/>
                <a:cs typeface="+mn-cs"/>
              </a:rPr>
              <a:t>Story of Facebook post</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--Falling is failing [click]</a:t>
            </a:r>
          </a:p>
          <a:p>
            <a:r>
              <a:rPr lang="en-US" sz="1200" kern="1200" dirty="0" smtClean="0">
                <a:solidFill>
                  <a:schemeClr val="tx1"/>
                </a:solidFill>
                <a:effectLst/>
                <a:latin typeface="+mn-lt"/>
                <a:ea typeface="+mn-ea"/>
                <a:cs typeface="+mn-cs"/>
              </a:rPr>
              <a:t>--Baby vs. adult</a:t>
            </a:r>
          </a:p>
          <a:p>
            <a:r>
              <a:rPr lang="en-US" sz="1200" kern="1200" dirty="0" smtClean="0">
                <a:solidFill>
                  <a:schemeClr val="tx1"/>
                </a:solidFill>
                <a:effectLst/>
                <a:latin typeface="+mn-lt"/>
                <a:ea typeface="+mn-ea"/>
                <a:cs typeface="+mn-cs"/>
              </a:rPr>
              <a:t>--grace to keep out</a:t>
            </a:r>
            <a:r>
              <a:rPr lang="en-US" sz="1200" kern="1200" baseline="0" dirty="0" smtClean="0">
                <a:solidFill>
                  <a:schemeClr val="tx1"/>
                </a:solidFill>
                <a:effectLst/>
                <a:latin typeface="+mn-lt"/>
                <a:ea typeface="+mn-ea"/>
                <a:cs typeface="+mn-cs"/>
              </a:rPr>
              <a:t> of mud</a:t>
            </a:r>
          </a:p>
          <a:p>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Many Christians today seem to believe that it is normal and even expected to succumb to the devil on a regular basis even after committing our lives fully to God. I have heard some say that “Falling is not failing” and then they glorify God for how often He picks them up out of the mud. While it is true that we should revel in God’s amazing grace to rescue us no matter how low we fall, should we not glory even more in His power to keep us out of the mud in the first place? If we continue to fall prey to the devil after putting ourselves in the hands of Almighty God, then either God’s hands are not as powerful as we thought or else we have failed to fully commit to staying in those hands.</a:t>
            </a:r>
            <a:endParaRPr lang="en-US" dirty="0" smtClean="0">
              <a:effectLst/>
            </a:endParaRP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[click – read]</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“Falling is not failing” is true…if you are a baby. In fact, it is only by falling that we can learn to walk. But as we grow, such continued falling is a cause for concern and at some point we will seek a diagnosis and a treatment. As mature Christians who have committed ourselves to God, falling is failing. Falling is not the surrendered Christian’s experience. Although on this earth we will always be “sinners” that does not, at all, mean that we will keep on willfully “sinning.”</a:t>
            </a:r>
            <a:endParaRPr lang="en-US" dirty="0" smtClean="0">
              <a:effectLst/>
            </a:endParaRPr>
          </a:p>
          <a:p>
            <a:r>
              <a:rPr lang="en-US" sz="1200" b="1" kern="1200" dirty="0" smtClean="0">
                <a:solidFill>
                  <a:schemeClr val="tx1"/>
                </a:solidFill>
                <a:effectLst/>
                <a:latin typeface="+mn-lt"/>
                <a:ea typeface="+mn-ea"/>
                <a:cs typeface="+mn-cs"/>
              </a:rPr>
              <a:t/>
            </a:r>
            <a:br>
              <a:rPr lang="en-US" sz="1200" b="1" kern="1200" dirty="0" smtClean="0">
                <a:solidFill>
                  <a:schemeClr val="tx1"/>
                </a:solidFill>
                <a:effectLst/>
                <a:latin typeface="+mn-lt"/>
                <a:ea typeface="+mn-ea"/>
                <a:cs typeface="+mn-cs"/>
              </a:rPr>
            </a:br>
            <a:endParaRPr lang="en-US" dirty="0"/>
          </a:p>
        </p:txBody>
      </p:sp>
      <p:sp>
        <p:nvSpPr>
          <p:cNvPr id="4" name="Slide Number Placeholder 3"/>
          <p:cNvSpPr>
            <a:spLocks noGrp="1"/>
          </p:cNvSpPr>
          <p:nvPr>
            <p:ph type="sldNum" sz="quarter" idx="10"/>
          </p:nvPr>
        </p:nvSpPr>
        <p:spPr/>
        <p:txBody>
          <a:bodyPr/>
          <a:lstStyle/>
          <a:p>
            <a:fld id="{12E2E693-D211-4CFF-8EED-497990875C2A}" type="slidenum">
              <a:rPr lang="en-US" smtClean="0"/>
              <a:t>56</a:t>
            </a:fld>
            <a:endParaRPr lang="en-US"/>
          </a:p>
        </p:txBody>
      </p:sp>
    </p:spTree>
    <p:extLst>
      <p:ext uri="{BB962C8B-B14F-4D97-AF65-F5344CB8AC3E}">
        <p14:creationId xmlns:p14="http://schemas.microsoft.com/office/powerpoint/2010/main" val="153457490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Does a Christian</a:t>
            </a:r>
            <a:r>
              <a:rPr lang="en-US" sz="1200" kern="1200" baseline="0" dirty="0" smtClean="0">
                <a:solidFill>
                  <a:schemeClr val="tx1"/>
                </a:solidFill>
                <a:effectLst/>
                <a:latin typeface="+mn-lt"/>
                <a:ea typeface="+mn-ea"/>
                <a:cs typeface="+mn-cs"/>
              </a:rPr>
              <a:t> sin?</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 Recap intentional/unintentional</a:t>
            </a:r>
          </a:p>
          <a:p>
            <a:r>
              <a:rPr lang="en-US" sz="1200" kern="1200" dirty="0" smtClean="0">
                <a:solidFill>
                  <a:schemeClr val="tx1"/>
                </a:solidFill>
                <a:effectLst/>
                <a:latin typeface="+mn-lt"/>
                <a:ea typeface="+mn-ea"/>
                <a:cs typeface="+mn-cs"/>
              </a:rPr>
              <a:t>-- 2 questions [click]</a:t>
            </a:r>
          </a:p>
          <a:p>
            <a:r>
              <a:rPr lang="en-US" sz="1200" kern="1200" dirty="0" smtClean="0">
                <a:solidFill>
                  <a:schemeClr val="tx1"/>
                </a:solidFill>
                <a:effectLst/>
                <a:latin typeface="+mn-lt"/>
                <a:ea typeface="+mn-ea"/>
                <a:cs typeface="+mn-cs"/>
              </a:rPr>
              <a:t>-- 2 answers [click 2]</a:t>
            </a:r>
          </a:p>
          <a:p>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We have looked at two types of sin: chosen sin and unchosen sin. Chosen sin consists of willful, known bad choices. Unchosen sin, on the other hand, is outside of our control, except to give ourselves to God so that He can fix us. Unreserved surrender is the key to victory over both types of sin. Both types are bad, but chosen sin is especially insidious because it is rebellious sin—it is anti-surrender. </a:t>
            </a:r>
            <a:endParaRPr lang="en-US" dirty="0" smtClean="0">
              <a:effectLst/>
            </a:endParaRP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We have been seeking to answer the seemingly simple question, “Does a Christian sin?” On that journey, we have recognized that scripture speaks of at least two types of sin: chosen and unchosen. Realizing this, we now see that our original question is fundamentally flawed. Instead of asking the single question, “Does a Christian sin?” We should be asking two questions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[click</a:t>
            </a:r>
            <a:r>
              <a:rPr lang="en-US" sz="1200" kern="1200" baseline="0" dirty="0" smtClean="0">
                <a:solidFill>
                  <a:schemeClr val="tx1"/>
                </a:solidFill>
                <a:effectLst/>
                <a:latin typeface="+mn-lt"/>
                <a:ea typeface="+mn-ea"/>
                <a:cs typeface="+mn-cs"/>
              </a:rPr>
              <a:t> – read]</a:t>
            </a:r>
            <a:endParaRPr lang="en-US" dirty="0" smtClean="0">
              <a:effectLst/>
            </a:endParaRP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answer to the first question is “yes.” As long as life shall last we will be plagued with </a:t>
            </a:r>
            <a:r>
              <a:rPr lang="en-US" sz="1200" b="1" kern="1200" dirty="0" smtClean="0">
                <a:solidFill>
                  <a:schemeClr val="tx1"/>
                </a:solidFill>
                <a:effectLst/>
                <a:latin typeface="+mn-lt"/>
                <a:ea typeface="+mn-ea"/>
                <a:cs typeface="+mn-cs"/>
              </a:rPr>
              <a:t>unchosen</a:t>
            </a:r>
            <a:r>
              <a:rPr lang="en-US" sz="1200" kern="1200" dirty="0" smtClean="0">
                <a:solidFill>
                  <a:schemeClr val="tx1"/>
                </a:solidFill>
                <a:effectLst/>
                <a:latin typeface="+mn-lt"/>
                <a:ea typeface="+mn-ea"/>
                <a:cs typeface="+mn-cs"/>
              </a:rPr>
              <a:t> sin and the process of sanctification will continue. In this sense, we can agree with the Psalmist when he says, “If You, Lord, should mark iniquities, O Lord, who could stand?” (Psalms 130:3). And we can also understand better what the apostle John meant when he wrote that, “If we say that we have no sin, we are deceiving ourselves and the truth is not in us” (1 John 1:8).</a:t>
            </a:r>
            <a:endParaRPr lang="en-US" dirty="0" smtClean="0">
              <a:effectLst/>
            </a:endParaRP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second question, however, is a little more difficult. “Does a true Christian commit chosen sin?” The answer according to scripture is: not when they are clinging to Jesus and wholly surrendered to His will. </a:t>
            </a:r>
            <a:endParaRPr lang="en-US" dirty="0" smtClean="0">
              <a:effectLst/>
            </a:endParaRP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When God gets us to the place of whole-hearted, unreserved surrender, He empowers our choices and gives us consistent victory over chosen sin. When we submit to God, we can resist the devil and the devil flees—every time. (James 4:7). </a:t>
            </a:r>
            <a:endParaRPr lang="en-US" dirty="0" smtClean="0">
              <a:effectLst/>
            </a:endParaRP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This wholly surrendered condition is what John referred to when he proclaimed that “No one who abides in Him sins; no one who sins has seen Him or knows Him” (1 John 3:6). </a:t>
            </a:r>
            <a:endParaRPr lang="en-US" dirty="0" smtClean="0">
              <a:effectLst/>
            </a:endParaRP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[click – read]</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Abiding in Christ means much more than we sometimes realize. It is not just a loose association with Him as our Savior. Abiding in Christ means accepting Him as Lord and Master and involves a crucifixion of self that results in Him dwelling in us and living through us. “Therefore there is now no condemnation for those who are in Christ Jesus” (Romans 8:1). Notice, in this passage, that little word “in”. It is only those who are whole-heartedly, unreservedly abiding IN Christ who can claim His robe of righteousness.</a:t>
            </a:r>
            <a:endParaRPr lang="en-US" dirty="0" smtClean="0">
              <a:effectLst/>
            </a:endParaRPr>
          </a:p>
          <a:p>
            <a:r>
              <a:rPr lang="en-US" sz="1200" kern="1200" dirty="0" smtClean="0">
                <a:solidFill>
                  <a:schemeClr val="tx1"/>
                </a:solidFill>
                <a:effectLst/>
                <a:latin typeface="+mn-lt"/>
                <a:ea typeface="+mn-ea"/>
                <a:cs typeface="+mn-cs"/>
              </a:rPr>
              <a:t/>
            </a:r>
            <a:br>
              <a:rPr lang="en-US" sz="1200" kern="1200" dirty="0" smtClean="0">
                <a:solidFill>
                  <a:schemeClr val="tx1"/>
                </a:solidFill>
                <a:effectLst/>
                <a:latin typeface="+mn-lt"/>
                <a:ea typeface="+mn-ea"/>
                <a:cs typeface="+mn-cs"/>
              </a:rPr>
            </a:b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r>
            <a:br>
              <a:rPr lang="en-US" sz="1200" kern="1200" dirty="0" smtClean="0">
                <a:solidFill>
                  <a:schemeClr val="tx1"/>
                </a:solidFill>
                <a:effectLst/>
                <a:latin typeface="+mn-lt"/>
                <a:ea typeface="+mn-ea"/>
                <a:cs typeface="+mn-cs"/>
              </a:rPr>
            </a:br>
            <a:endParaRPr lang="en-US" dirty="0"/>
          </a:p>
        </p:txBody>
      </p:sp>
      <p:sp>
        <p:nvSpPr>
          <p:cNvPr id="4" name="Slide Number Placeholder 3"/>
          <p:cNvSpPr>
            <a:spLocks noGrp="1"/>
          </p:cNvSpPr>
          <p:nvPr>
            <p:ph type="sldNum" sz="quarter" idx="10"/>
          </p:nvPr>
        </p:nvSpPr>
        <p:spPr/>
        <p:txBody>
          <a:bodyPr/>
          <a:lstStyle/>
          <a:p>
            <a:fld id="{12E2E693-D211-4CFF-8EED-497990875C2A}" type="slidenum">
              <a:rPr lang="en-US" smtClean="0"/>
              <a:t>57</a:t>
            </a:fld>
            <a:endParaRPr lang="en-US"/>
          </a:p>
        </p:txBody>
      </p:sp>
    </p:spTree>
    <p:extLst>
      <p:ext uri="{BB962C8B-B14F-4D97-AF65-F5344CB8AC3E}">
        <p14:creationId xmlns:p14="http://schemas.microsoft.com/office/powerpoint/2010/main" val="352553805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 Recap intentional/unintentional</a:t>
            </a:r>
          </a:p>
          <a:p>
            <a:r>
              <a:rPr lang="en-US" sz="1200" kern="1200" dirty="0" smtClean="0">
                <a:solidFill>
                  <a:schemeClr val="tx1"/>
                </a:solidFill>
                <a:effectLst/>
                <a:latin typeface="+mn-lt"/>
                <a:ea typeface="+mn-ea"/>
                <a:cs typeface="+mn-cs"/>
              </a:rPr>
              <a:t>-- 2 questions [click]</a:t>
            </a:r>
          </a:p>
          <a:p>
            <a:r>
              <a:rPr lang="en-US" sz="1200" kern="1200" dirty="0" smtClean="0">
                <a:solidFill>
                  <a:schemeClr val="tx1"/>
                </a:solidFill>
                <a:effectLst/>
                <a:latin typeface="+mn-lt"/>
                <a:ea typeface="+mn-ea"/>
                <a:cs typeface="+mn-cs"/>
              </a:rPr>
              <a:t>-- 2 answers [click 2]</a:t>
            </a:r>
          </a:p>
          <a:p>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We have looked at two types of sin: chosen sin and unchosen sin. Chosen sin consists of willful, known bad choices. Unchosen sin, on the other hand, is outside of our control, except to give ourselves to God so that He can fix us. Unreserved surrender is the key to victory over both types of sin. Both types are bad, but chosen sin is especially insidious because it is rebellious sin—it is anti-surrender. </a:t>
            </a:r>
            <a:endParaRPr lang="en-US" dirty="0" smtClean="0">
              <a:effectLst/>
            </a:endParaRP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We have been seeking to answer the seemingly simple question, “Does a Christian sin?” On that journey, we have recognized that scripture speaks of at least two types of sin: chosen and unchosen. Realizing this, we now see that our original question is fundamentally flawed. Instead of asking the single question, “Does a Christian sin?” We should be asking two questions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[click</a:t>
            </a:r>
            <a:r>
              <a:rPr lang="en-US" sz="1200" kern="1200" baseline="0" dirty="0" smtClean="0">
                <a:solidFill>
                  <a:schemeClr val="tx1"/>
                </a:solidFill>
                <a:effectLst/>
                <a:latin typeface="+mn-lt"/>
                <a:ea typeface="+mn-ea"/>
                <a:cs typeface="+mn-cs"/>
              </a:rPr>
              <a:t> – read]</a:t>
            </a:r>
            <a:endParaRPr lang="en-US" dirty="0" smtClean="0">
              <a:effectLst/>
            </a:endParaRP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answer to the first question is “yes.” As long as life shall last we will be plagued with </a:t>
            </a:r>
            <a:r>
              <a:rPr lang="en-US" sz="1200" b="1" kern="1200" dirty="0" smtClean="0">
                <a:solidFill>
                  <a:schemeClr val="tx1"/>
                </a:solidFill>
                <a:effectLst/>
                <a:latin typeface="+mn-lt"/>
                <a:ea typeface="+mn-ea"/>
                <a:cs typeface="+mn-cs"/>
              </a:rPr>
              <a:t>unchosen</a:t>
            </a:r>
            <a:r>
              <a:rPr lang="en-US" sz="1200" kern="1200" dirty="0" smtClean="0">
                <a:solidFill>
                  <a:schemeClr val="tx1"/>
                </a:solidFill>
                <a:effectLst/>
                <a:latin typeface="+mn-lt"/>
                <a:ea typeface="+mn-ea"/>
                <a:cs typeface="+mn-cs"/>
              </a:rPr>
              <a:t> sin and the process of sanctification will continue. In this sense, we can agree with the Psalmist when he says, “If You, Lord, should mark iniquities, O Lord, who could stand?” (Psalms 130:3). And we can also understand better what the apostle John meant when he wrote that, “If we say that we have no sin, we are deceiving ourselves and the truth is not in us” (1 John 1:8).</a:t>
            </a:r>
            <a:endParaRPr lang="en-US" dirty="0" smtClean="0">
              <a:effectLst/>
            </a:endParaRP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second question, however, is a little more difficult. “Does a true Christian commit chosen sin?” The answer according to scripture is: not when they are clinging to Jesus and wholly surrendered to His will. </a:t>
            </a:r>
            <a:endParaRPr lang="en-US" dirty="0" smtClean="0">
              <a:effectLst/>
            </a:endParaRP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When God gets us to the place of whole-hearted, unreserved surrender, He empowers our choices and gives us consistent victory over chosen sin. When we submit to God, we can resist the devil and the devil flees—every time. (James 4:7). </a:t>
            </a:r>
            <a:endParaRPr lang="en-US" dirty="0" smtClean="0">
              <a:effectLst/>
            </a:endParaRP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This wholly surrendered condition is what John referred to when he proclaimed that “No one who abides in Him sins; no one who sins has seen Him or knows Him” (1 John 3:6). </a:t>
            </a:r>
            <a:endParaRPr lang="en-US" dirty="0" smtClean="0">
              <a:effectLst/>
            </a:endParaRP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[click – read]</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Abiding in Christ means much more than we sometimes realize. It is not just a loose association with Him as our Savior. Abiding in Christ means accepting Him as Lord and Master and involves a crucifixion of self that results in Him dwelling in us and living through us. “Therefore there is now no condemnation for those who are in Christ Jesus” (Romans 8:1). Notice, in this passage, that little word “in”. It is only those who are whole-heartedly, unreservedly abiding IN Christ who can claim His robe of righteousness.</a:t>
            </a:r>
            <a:endParaRPr lang="en-US" dirty="0" smtClean="0">
              <a:effectLst/>
            </a:endParaRPr>
          </a:p>
          <a:p>
            <a:r>
              <a:rPr lang="en-US" sz="1200" kern="1200" dirty="0" smtClean="0">
                <a:solidFill>
                  <a:schemeClr val="tx1"/>
                </a:solidFill>
                <a:effectLst/>
                <a:latin typeface="+mn-lt"/>
                <a:ea typeface="+mn-ea"/>
                <a:cs typeface="+mn-cs"/>
              </a:rPr>
              <a:t/>
            </a:r>
            <a:br>
              <a:rPr lang="en-US" sz="1200" kern="1200" dirty="0" smtClean="0">
                <a:solidFill>
                  <a:schemeClr val="tx1"/>
                </a:solidFill>
                <a:effectLst/>
                <a:latin typeface="+mn-lt"/>
                <a:ea typeface="+mn-ea"/>
                <a:cs typeface="+mn-cs"/>
              </a:rPr>
            </a:b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r>
            <a:br>
              <a:rPr lang="en-US" sz="1200" kern="1200" dirty="0" smtClean="0">
                <a:solidFill>
                  <a:schemeClr val="tx1"/>
                </a:solidFill>
                <a:effectLst/>
                <a:latin typeface="+mn-lt"/>
                <a:ea typeface="+mn-ea"/>
                <a:cs typeface="+mn-cs"/>
              </a:rPr>
            </a:br>
            <a:endParaRPr lang="en-US" dirty="0"/>
          </a:p>
        </p:txBody>
      </p:sp>
      <p:sp>
        <p:nvSpPr>
          <p:cNvPr id="4" name="Slide Number Placeholder 3"/>
          <p:cNvSpPr>
            <a:spLocks noGrp="1"/>
          </p:cNvSpPr>
          <p:nvPr>
            <p:ph type="sldNum" sz="quarter" idx="10"/>
          </p:nvPr>
        </p:nvSpPr>
        <p:spPr/>
        <p:txBody>
          <a:bodyPr/>
          <a:lstStyle/>
          <a:p>
            <a:fld id="{12E2E693-D211-4CFF-8EED-497990875C2A}" type="slidenum">
              <a:rPr lang="en-US" smtClean="0"/>
              <a:t>58</a:t>
            </a:fld>
            <a:endParaRPr lang="en-US"/>
          </a:p>
        </p:txBody>
      </p:sp>
    </p:spTree>
    <p:extLst>
      <p:ext uri="{BB962C8B-B14F-4D97-AF65-F5344CB8AC3E}">
        <p14:creationId xmlns:p14="http://schemas.microsoft.com/office/powerpoint/2010/main" val="96446328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--How does a Christian sin?</a:t>
            </a:r>
          </a:p>
          <a:p>
            <a:r>
              <a:rPr lang="en-US" sz="1200" kern="1200" dirty="0" smtClean="0">
                <a:solidFill>
                  <a:schemeClr val="tx1"/>
                </a:solidFill>
                <a:effectLst/>
                <a:latin typeface="+mn-lt"/>
                <a:ea typeface="+mn-ea"/>
                <a:cs typeface="+mn-cs"/>
              </a:rPr>
              <a:t>--Answers</a:t>
            </a:r>
            <a:r>
              <a:rPr lang="en-US" sz="1200" kern="1200" baseline="0" dirty="0" smtClean="0">
                <a:solidFill>
                  <a:schemeClr val="tx1"/>
                </a:solidFill>
                <a:effectLst/>
                <a:latin typeface="+mn-lt"/>
                <a:ea typeface="+mn-ea"/>
                <a:cs typeface="+mn-cs"/>
              </a:rPr>
              <a:t> [click 2]</a:t>
            </a:r>
          </a:p>
          <a:p>
            <a:r>
              <a:rPr lang="en-US" sz="1200" kern="1200" baseline="0" dirty="0" smtClean="0">
                <a:solidFill>
                  <a:schemeClr val="tx1"/>
                </a:solidFill>
                <a:effectLst/>
                <a:latin typeface="+mn-lt"/>
                <a:ea typeface="+mn-ea"/>
                <a:cs typeface="+mn-cs"/>
              </a:rPr>
              <a:t>--   Rarely – Elijah, Moses</a:t>
            </a:r>
          </a:p>
          <a:p>
            <a:endParaRPr lang="en-US" sz="1200" kern="1200" baseline="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Are there ever any times when a wholly-surrendered Christian commits chosen sin? Yes, but rarely. There are times as we grow in Christ that we unknowingly let down our guard in one or more areas of our lives. The devil will take advantage of these chinks in our armor to mount a surprise attack. That tactical strike by the devil can lead to an impulsive decision to make a choice that we know is not God’s will. </a:t>
            </a:r>
            <a:endParaRPr lang="en-US" dirty="0" smtClean="0">
              <a:effectLst/>
            </a:endParaRP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This is what happened to Elijah after the Mount Carmel experience. Elijah was a wholly committed giant for God. And yet when Jezebel sent a message threatening his life, Elijah, in his weakness and exhaustion, chose to doubt. This choice sent him headlong into the desert in a tailspin of self-preservation.</a:t>
            </a:r>
            <a:endParaRPr lang="en-US" dirty="0" smtClean="0">
              <a:effectLst/>
            </a:endParaRP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When the devil attacks us and succeeds, the truly surrendered Christian will immediately repent and plead with the Lord to show him or her how to close that chink in their armor. God will answer this prayer and the follower of Christ will do whatever it takes to prevent a recurrence of chosen sin in their lives.</a:t>
            </a:r>
            <a:endParaRPr lang="en-US" dirty="0" smtClean="0">
              <a:effectLst/>
            </a:endParaRP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Chosen sins are rarely committed by the truly surrendered Christian. If we find ourselves frequently falling to such sin, we need to examine our surrender. God’s children are impregnable fortresses as long as they cling to Him in utter submission to His will.</a:t>
            </a:r>
            <a:endParaRPr lang="en-US" dirty="0" smtClean="0">
              <a:effectLst/>
            </a:endParaRPr>
          </a:p>
          <a:p>
            <a:r>
              <a:rPr lang="en-US" sz="1200" kern="1200" dirty="0" smtClean="0">
                <a:solidFill>
                  <a:schemeClr val="tx1"/>
                </a:solidFill>
                <a:effectLst/>
                <a:latin typeface="+mn-lt"/>
                <a:ea typeface="+mn-ea"/>
                <a:cs typeface="+mn-cs"/>
              </a:rPr>
              <a:t/>
            </a:r>
            <a:br>
              <a:rPr lang="en-US" sz="1200" kern="1200" dirty="0" smtClean="0">
                <a:solidFill>
                  <a:schemeClr val="tx1"/>
                </a:solidFill>
                <a:effectLst/>
                <a:latin typeface="+mn-lt"/>
                <a:ea typeface="+mn-ea"/>
                <a:cs typeface="+mn-cs"/>
              </a:rPr>
            </a:br>
            <a:endParaRPr lang="en-US" dirty="0"/>
          </a:p>
        </p:txBody>
      </p:sp>
      <p:sp>
        <p:nvSpPr>
          <p:cNvPr id="4" name="Slide Number Placeholder 3"/>
          <p:cNvSpPr>
            <a:spLocks noGrp="1"/>
          </p:cNvSpPr>
          <p:nvPr>
            <p:ph type="sldNum" sz="quarter" idx="10"/>
          </p:nvPr>
        </p:nvSpPr>
        <p:spPr/>
        <p:txBody>
          <a:bodyPr/>
          <a:lstStyle/>
          <a:p>
            <a:fld id="{12E2E693-D211-4CFF-8EED-497990875C2A}" type="slidenum">
              <a:rPr lang="en-US" smtClean="0"/>
              <a:t>59</a:t>
            </a:fld>
            <a:endParaRPr lang="en-US"/>
          </a:p>
        </p:txBody>
      </p:sp>
    </p:spTree>
    <p:extLst>
      <p:ext uri="{BB962C8B-B14F-4D97-AF65-F5344CB8AC3E}">
        <p14:creationId xmlns:p14="http://schemas.microsoft.com/office/powerpoint/2010/main" val="59443671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baseline="0" dirty="0" smtClean="0">
                <a:solidFill>
                  <a:schemeClr val="tx1"/>
                </a:solidFill>
                <a:effectLst/>
                <a:latin typeface="+mn-lt"/>
                <a:ea typeface="+mn-ea"/>
                <a:cs typeface="+mn-cs"/>
              </a:rPr>
              <a:t>Quotes [click 2]</a:t>
            </a:r>
          </a:p>
          <a:p>
            <a:endParaRPr lang="en-US" sz="1200" kern="1200" baseline="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Are there ever any times when a wholly-surrendered Christian commits chosen sin? Yes, but rarely. There are times as we grow in Christ that we unknowingly let down our guard in one or more areas of our lives. The devil will take advantage of these chinks in our armor to mount a surprise attack. That tactical strike by the devil can lead to an impulsive decision to make a choice that we know is not God’s will. </a:t>
            </a:r>
            <a:endParaRPr lang="en-US" dirty="0" smtClean="0">
              <a:effectLst/>
            </a:endParaRP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This is what happened to Elijah after the Mount Carmel experience. Elijah was a wholly committed giant for God. And yet when Jezebel sent a message threatening his life, Elijah, in his weakness and exhaustion, chose to doubt. This choice sent him headlong into the desert in a tailspin of self-preservation.</a:t>
            </a:r>
            <a:endParaRPr lang="en-US" dirty="0" smtClean="0">
              <a:effectLst/>
            </a:endParaRP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When the devil attacks us and succeeds, the truly surrendered Christian will immediately repent and plead with the Lord to show him or her how to close that chink in their armor. God will answer this prayer and the follower of Christ will do whatever it takes to prevent a recurrence of chosen sin in their lives.</a:t>
            </a:r>
            <a:endParaRPr lang="en-US" dirty="0" smtClean="0">
              <a:effectLst/>
            </a:endParaRP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Chosen sins are rarely committed by the truly surrendered Christian. If we find ourselves frequently falling to such sin, we need to examine our surrender. God’s children are impregnable fortresses as long as they cling to Him in utter submission to His will.</a:t>
            </a:r>
            <a:endParaRPr lang="en-US" dirty="0" smtClean="0">
              <a:effectLst/>
            </a:endParaRPr>
          </a:p>
          <a:p>
            <a:r>
              <a:rPr lang="en-US" sz="1200" kern="1200" dirty="0" smtClean="0">
                <a:solidFill>
                  <a:schemeClr val="tx1"/>
                </a:solidFill>
                <a:effectLst/>
                <a:latin typeface="+mn-lt"/>
                <a:ea typeface="+mn-ea"/>
                <a:cs typeface="+mn-cs"/>
              </a:rPr>
              <a:t/>
            </a:r>
            <a:br>
              <a:rPr lang="en-US" sz="1200" kern="1200" dirty="0" smtClean="0">
                <a:solidFill>
                  <a:schemeClr val="tx1"/>
                </a:solidFill>
                <a:effectLst/>
                <a:latin typeface="+mn-lt"/>
                <a:ea typeface="+mn-ea"/>
                <a:cs typeface="+mn-cs"/>
              </a:rPr>
            </a:br>
            <a:endParaRPr lang="en-US" dirty="0"/>
          </a:p>
        </p:txBody>
      </p:sp>
      <p:sp>
        <p:nvSpPr>
          <p:cNvPr id="4" name="Slide Number Placeholder 3"/>
          <p:cNvSpPr>
            <a:spLocks noGrp="1"/>
          </p:cNvSpPr>
          <p:nvPr>
            <p:ph type="sldNum" sz="quarter" idx="10"/>
          </p:nvPr>
        </p:nvSpPr>
        <p:spPr/>
        <p:txBody>
          <a:bodyPr/>
          <a:lstStyle/>
          <a:p>
            <a:fld id="{12E2E693-D211-4CFF-8EED-497990875C2A}" type="slidenum">
              <a:rPr lang="en-US" smtClean="0"/>
              <a:t>60</a:t>
            </a:fld>
            <a:endParaRPr lang="en-US"/>
          </a:p>
        </p:txBody>
      </p:sp>
    </p:spTree>
    <p:extLst>
      <p:ext uri="{BB962C8B-B14F-4D97-AF65-F5344CB8AC3E}">
        <p14:creationId xmlns:p14="http://schemas.microsoft.com/office/powerpoint/2010/main" val="31086248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--How does a Christian sin?</a:t>
            </a:r>
          </a:p>
          <a:p>
            <a:r>
              <a:rPr lang="en-US" sz="1200" kern="1200" dirty="0" smtClean="0">
                <a:solidFill>
                  <a:schemeClr val="tx1"/>
                </a:solidFill>
                <a:effectLst/>
                <a:latin typeface="+mn-lt"/>
                <a:ea typeface="+mn-ea"/>
                <a:cs typeface="+mn-cs"/>
              </a:rPr>
              <a:t>--Unintentionally</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EGW [click]</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Now that we have answered the seemingly simple question, “Does a Christian sin?” we can easily answer the harder question, “How does a Christian sin?” The answer is “</a:t>
            </a:r>
            <a:r>
              <a:rPr lang="en-US" sz="1200" kern="1200" dirty="0" err="1" smtClean="0">
                <a:solidFill>
                  <a:schemeClr val="tx1"/>
                </a:solidFill>
                <a:effectLst/>
                <a:latin typeface="+mn-lt"/>
                <a:ea typeface="+mn-ea"/>
                <a:cs typeface="+mn-cs"/>
              </a:rPr>
              <a:t>unchosenly</a:t>
            </a:r>
            <a:r>
              <a:rPr lang="en-US" sz="1200" kern="1200" dirty="0" smtClean="0">
                <a:solidFill>
                  <a:schemeClr val="tx1"/>
                </a:solidFill>
                <a:effectLst/>
                <a:latin typeface="+mn-lt"/>
                <a:ea typeface="+mn-ea"/>
                <a:cs typeface="+mn-cs"/>
              </a:rPr>
              <a:t>.” Surrendered Christians who are clinging firmly to Christ do not choose to sin. That is why the Bible can so confidently state that [click – read]</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Ellen White agrees when she proclaims, [click – read]</a:t>
            </a:r>
          </a:p>
          <a:p>
            <a:r>
              <a:rPr lang="en-US" sz="1200" kern="1200" dirty="0" smtClean="0">
                <a:solidFill>
                  <a:schemeClr val="tx1"/>
                </a:solidFill>
                <a:effectLst/>
                <a:latin typeface="+mn-lt"/>
                <a:ea typeface="+mn-ea"/>
                <a:cs typeface="+mn-cs"/>
              </a:rPr>
              <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[continued]</a:t>
            </a:r>
            <a:endParaRPr lang="en-US" dirty="0"/>
          </a:p>
        </p:txBody>
      </p:sp>
      <p:sp>
        <p:nvSpPr>
          <p:cNvPr id="4" name="Slide Number Placeholder 3"/>
          <p:cNvSpPr>
            <a:spLocks noGrp="1"/>
          </p:cNvSpPr>
          <p:nvPr>
            <p:ph type="sldNum" sz="quarter" idx="10"/>
          </p:nvPr>
        </p:nvSpPr>
        <p:spPr/>
        <p:txBody>
          <a:bodyPr/>
          <a:lstStyle/>
          <a:p>
            <a:fld id="{12E2E693-D211-4CFF-8EED-497990875C2A}" type="slidenum">
              <a:rPr lang="en-US" smtClean="0"/>
              <a:t>61</a:t>
            </a:fld>
            <a:endParaRPr lang="en-US"/>
          </a:p>
        </p:txBody>
      </p:sp>
    </p:spTree>
    <p:extLst>
      <p:ext uri="{BB962C8B-B14F-4D97-AF65-F5344CB8AC3E}">
        <p14:creationId xmlns:p14="http://schemas.microsoft.com/office/powerpoint/2010/main" val="401487494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[read]</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[call]</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[pray]</a:t>
            </a:r>
            <a:endParaRPr lang="en-US" dirty="0"/>
          </a:p>
        </p:txBody>
      </p:sp>
      <p:sp>
        <p:nvSpPr>
          <p:cNvPr id="4" name="Slide Number Placeholder 3"/>
          <p:cNvSpPr>
            <a:spLocks noGrp="1"/>
          </p:cNvSpPr>
          <p:nvPr>
            <p:ph type="sldNum" sz="quarter" idx="10"/>
          </p:nvPr>
        </p:nvSpPr>
        <p:spPr/>
        <p:txBody>
          <a:bodyPr/>
          <a:lstStyle/>
          <a:p>
            <a:fld id="{12E2E693-D211-4CFF-8EED-497990875C2A}" type="slidenum">
              <a:rPr lang="en-US" smtClean="0"/>
              <a:t>62</a:t>
            </a:fld>
            <a:endParaRPr lang="en-US"/>
          </a:p>
        </p:txBody>
      </p:sp>
    </p:spTree>
    <p:extLst>
      <p:ext uri="{BB962C8B-B14F-4D97-AF65-F5344CB8AC3E}">
        <p14:creationId xmlns:p14="http://schemas.microsoft.com/office/powerpoint/2010/main" val="408759523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[read]</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[call]</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[pray]</a:t>
            </a:r>
            <a:endParaRPr lang="en-US" dirty="0"/>
          </a:p>
        </p:txBody>
      </p:sp>
      <p:sp>
        <p:nvSpPr>
          <p:cNvPr id="4" name="Slide Number Placeholder 3"/>
          <p:cNvSpPr>
            <a:spLocks noGrp="1"/>
          </p:cNvSpPr>
          <p:nvPr>
            <p:ph type="sldNum" sz="quarter" idx="10"/>
          </p:nvPr>
        </p:nvSpPr>
        <p:spPr/>
        <p:txBody>
          <a:bodyPr/>
          <a:lstStyle/>
          <a:p>
            <a:fld id="{12E2E693-D211-4CFF-8EED-497990875C2A}" type="slidenum">
              <a:rPr lang="en-US" smtClean="0"/>
              <a:t>63</a:t>
            </a:fld>
            <a:endParaRPr lang="en-US"/>
          </a:p>
        </p:txBody>
      </p:sp>
    </p:spTree>
    <p:extLst>
      <p:ext uri="{BB962C8B-B14F-4D97-AF65-F5344CB8AC3E}">
        <p14:creationId xmlns:p14="http://schemas.microsoft.com/office/powerpoint/2010/main" val="21122652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One of my Favorite</a:t>
            </a:r>
            <a:r>
              <a:rPr lang="en-US" sz="1200" kern="1200" baseline="0" dirty="0" smtClean="0">
                <a:solidFill>
                  <a:schemeClr val="tx1"/>
                </a:solidFill>
                <a:effectLst/>
                <a:latin typeface="+mn-lt"/>
                <a:ea typeface="+mn-ea"/>
                <a:cs typeface="+mn-cs"/>
              </a:rPr>
              <a:t> authors</a:t>
            </a:r>
            <a:r>
              <a:rPr lang="en-US" sz="1200" kern="1200" dirty="0" smtClean="0">
                <a:solidFill>
                  <a:schemeClr val="tx1"/>
                </a:solidFill>
                <a:effectLst/>
                <a:latin typeface="+mn-lt"/>
                <a:ea typeface="+mn-ea"/>
                <a:cs typeface="+mn-cs"/>
              </a:rPr>
              <a:t>– [click-</a:t>
            </a:r>
            <a:r>
              <a:rPr lang="en-US" sz="1200" kern="1200" dirty="0" err="1" smtClean="0">
                <a:solidFill>
                  <a:schemeClr val="tx1"/>
                </a:solidFill>
                <a:effectLst/>
                <a:latin typeface="+mn-lt"/>
                <a:ea typeface="+mn-ea"/>
                <a:cs typeface="+mn-cs"/>
              </a:rPr>
              <a:t>cont</a:t>
            </a:r>
            <a:r>
              <a:rPr lang="en-US" sz="1200" kern="1200" dirty="0" smtClean="0">
                <a:solidFill>
                  <a:schemeClr val="tx1"/>
                </a:solidFill>
                <a:effectLst/>
                <a:latin typeface="+mn-lt"/>
                <a:ea typeface="+mn-ea"/>
                <a:cs typeface="+mn-cs"/>
              </a:rPr>
              <a:t>]</a:t>
            </a:r>
          </a:p>
          <a:p>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How does a Christian sin? This is an important question because it is often misunderstood in the church today. That was certainly the case in my own life. And this misunderstanding kept me frustrated and spiritually impoverished for many years.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Ellen White tells us that, [click – read]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We all know that we are a church in desperate need of revival and reformation. Could it be that our misunderstanding of God’s law is the “secret of the lack of the Spirit and power of God in the revivals of our time?” Is this misunderstanding of God’s law leading us to “errors in relation to conversion and sanctification?”</a:t>
            </a:r>
            <a:endParaRPr lang="en-US" dirty="0" smtClean="0">
              <a:effectLst/>
            </a:endParaRPr>
          </a:p>
          <a:p>
            <a:r>
              <a:rPr lang="en-US" sz="1200" kern="1200" dirty="0" smtClean="0">
                <a:solidFill>
                  <a:schemeClr val="tx1"/>
                </a:solidFill>
                <a:effectLst/>
                <a:latin typeface="+mn-lt"/>
                <a:ea typeface="+mn-ea"/>
                <a:cs typeface="+mn-cs"/>
              </a:rPr>
              <a:t/>
            </a:r>
            <a:br>
              <a:rPr lang="en-US" sz="1200" kern="1200" dirty="0" smtClean="0">
                <a:solidFill>
                  <a:schemeClr val="tx1"/>
                </a:solidFill>
                <a:effectLst/>
                <a:latin typeface="+mn-lt"/>
                <a:ea typeface="+mn-ea"/>
                <a:cs typeface="+mn-cs"/>
              </a:rPr>
            </a:br>
            <a:endParaRPr lang="en-US" dirty="0"/>
          </a:p>
        </p:txBody>
      </p:sp>
      <p:sp>
        <p:nvSpPr>
          <p:cNvPr id="4" name="Slide Number Placeholder 3"/>
          <p:cNvSpPr>
            <a:spLocks noGrp="1"/>
          </p:cNvSpPr>
          <p:nvPr>
            <p:ph type="sldNum" sz="quarter" idx="10"/>
          </p:nvPr>
        </p:nvSpPr>
        <p:spPr/>
        <p:txBody>
          <a:bodyPr/>
          <a:lstStyle/>
          <a:p>
            <a:fld id="{12E2E693-D211-4CFF-8EED-497990875C2A}" type="slidenum">
              <a:rPr lang="en-US" smtClean="0"/>
              <a:t>6</a:t>
            </a:fld>
            <a:endParaRPr lang="en-US"/>
          </a:p>
        </p:txBody>
      </p:sp>
    </p:spTree>
    <p:extLst>
      <p:ext uri="{BB962C8B-B14F-4D97-AF65-F5344CB8AC3E}">
        <p14:creationId xmlns:p14="http://schemas.microsoft.com/office/powerpoint/2010/main" val="17362312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EGW – [click]</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Secret to revival</a:t>
            </a:r>
            <a:r>
              <a:rPr lang="en-US" sz="1200" kern="1200" baseline="0" dirty="0" smtClean="0">
                <a:solidFill>
                  <a:schemeClr val="tx1"/>
                </a:solidFill>
                <a:effectLst/>
                <a:latin typeface="+mn-lt"/>
                <a:ea typeface="+mn-ea"/>
                <a:cs typeface="+mn-cs"/>
              </a:rPr>
              <a:t> and reformation</a:t>
            </a:r>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How does a Christian sin? This is an important question because it is often misunderstood in the church today. That was certainly the case in my own life. And this misunderstanding kept me frustrated and spiritually impoverished for many years.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Ellen White tells us that, [click – read]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We all know that we are a church in desperate need of revival and reformation. Could it be that our misunderstanding of God’s law is the “secret of the lack of the Spirit and power of God in the revivals of our time?” Is this misunderstanding of God’s law leading us to “errors in relation to conversion and sanctification?”</a:t>
            </a:r>
            <a:endParaRPr lang="en-US" dirty="0" smtClean="0">
              <a:effectLst/>
            </a:endParaRPr>
          </a:p>
          <a:p>
            <a:r>
              <a:rPr lang="en-US" sz="1200" kern="1200" dirty="0" smtClean="0">
                <a:solidFill>
                  <a:schemeClr val="tx1"/>
                </a:solidFill>
                <a:effectLst/>
                <a:latin typeface="+mn-lt"/>
                <a:ea typeface="+mn-ea"/>
                <a:cs typeface="+mn-cs"/>
              </a:rPr>
              <a:t/>
            </a:r>
            <a:br>
              <a:rPr lang="en-US" sz="1200" kern="1200" dirty="0" smtClean="0">
                <a:solidFill>
                  <a:schemeClr val="tx1"/>
                </a:solidFill>
                <a:effectLst/>
                <a:latin typeface="+mn-lt"/>
                <a:ea typeface="+mn-ea"/>
                <a:cs typeface="+mn-cs"/>
              </a:rPr>
            </a:br>
            <a:endParaRPr lang="en-US" dirty="0"/>
          </a:p>
        </p:txBody>
      </p:sp>
      <p:sp>
        <p:nvSpPr>
          <p:cNvPr id="4" name="Slide Number Placeholder 3"/>
          <p:cNvSpPr>
            <a:spLocks noGrp="1"/>
          </p:cNvSpPr>
          <p:nvPr>
            <p:ph type="sldNum" sz="quarter" idx="10"/>
          </p:nvPr>
        </p:nvSpPr>
        <p:spPr/>
        <p:txBody>
          <a:bodyPr/>
          <a:lstStyle/>
          <a:p>
            <a:fld id="{12E2E693-D211-4CFF-8EED-497990875C2A}" type="slidenum">
              <a:rPr lang="en-US" smtClean="0"/>
              <a:t>7</a:t>
            </a:fld>
            <a:endParaRPr lang="en-US"/>
          </a:p>
        </p:txBody>
      </p:sp>
    </p:spTree>
    <p:extLst>
      <p:ext uri="{BB962C8B-B14F-4D97-AF65-F5344CB8AC3E}">
        <p14:creationId xmlns:p14="http://schemas.microsoft.com/office/powerpoint/2010/main" val="18450069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How does a Christian</a:t>
            </a:r>
            <a:r>
              <a:rPr lang="en-US" sz="1200" kern="1200" baseline="0" dirty="0" smtClean="0">
                <a:solidFill>
                  <a:schemeClr val="tx1"/>
                </a:solidFill>
                <a:effectLst/>
                <a:latin typeface="+mn-lt"/>
                <a:ea typeface="+mn-ea"/>
                <a:cs typeface="+mn-cs"/>
              </a:rPr>
              <a:t> sin?</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--Where start?</a:t>
            </a:r>
          </a:p>
          <a:p>
            <a:r>
              <a:rPr lang="en-US" sz="1200" kern="1200" dirty="0" smtClean="0">
                <a:solidFill>
                  <a:schemeClr val="tx1"/>
                </a:solidFill>
                <a:effectLst/>
                <a:latin typeface="+mn-lt"/>
                <a:ea typeface="+mn-ea"/>
                <a:cs typeface="+mn-cs"/>
              </a:rPr>
              <a:t>--Does a Christian sin? [click]</a:t>
            </a:r>
          </a:p>
          <a:p>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t>
            </a:r>
          </a:p>
          <a:p>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How does a Christian sin? Where do we even begin answering such a question? Perhaps the best place to start is with a related, but simpler question: “Does a Christian sin?” Here we are on firmer ground. This questions has only two possible answers, and we may already feel that we know the correct one. “Of course a Christian sins,” we may say, “We are all sinners standing in the need of grace. ‘All have sinned and fallen short of the glory of God’” (Romans 3:23). In fact the question “Does a Christian sin?” may seem so trivial as to need no further consideration.</a:t>
            </a:r>
            <a:endParaRPr lang="en-US" dirty="0" smtClean="0">
              <a:effectLst/>
            </a:endParaRP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And yet, as we allow God to get us radically out of His way and He becomes all-powerful in our lives, do we continue to lose daily battles to the devil? If it is no longer I who lives, but Christ who lives in me, then does Christ sin in me? The question, “Does a Christian sin,” seems simple, but it may not be as easy to answer as we, at first, believed. </a:t>
            </a:r>
            <a:endParaRPr lang="en-US" dirty="0" smtClean="0">
              <a:effectLst/>
            </a:endParaRPr>
          </a:p>
          <a:p>
            <a:endParaRPr lang="en-US" dirty="0"/>
          </a:p>
        </p:txBody>
      </p:sp>
      <p:sp>
        <p:nvSpPr>
          <p:cNvPr id="4" name="Slide Number Placeholder 3"/>
          <p:cNvSpPr>
            <a:spLocks noGrp="1"/>
          </p:cNvSpPr>
          <p:nvPr>
            <p:ph type="sldNum" sz="quarter" idx="10"/>
          </p:nvPr>
        </p:nvSpPr>
        <p:spPr/>
        <p:txBody>
          <a:bodyPr/>
          <a:lstStyle/>
          <a:p>
            <a:fld id="{12E2E693-D211-4CFF-8EED-497990875C2A}" type="slidenum">
              <a:rPr lang="en-US" smtClean="0"/>
              <a:t>8</a:t>
            </a:fld>
            <a:endParaRPr lang="en-US"/>
          </a:p>
        </p:txBody>
      </p:sp>
    </p:spTree>
    <p:extLst>
      <p:ext uri="{BB962C8B-B14F-4D97-AF65-F5344CB8AC3E}">
        <p14:creationId xmlns:p14="http://schemas.microsoft.com/office/powerpoint/2010/main" val="728819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Does</a:t>
            </a:r>
            <a:r>
              <a:rPr lang="en-US" sz="1200" kern="1200" baseline="0" dirty="0" smtClean="0">
                <a:solidFill>
                  <a:schemeClr val="tx1"/>
                </a:solidFill>
                <a:effectLst/>
                <a:latin typeface="+mn-lt"/>
                <a:ea typeface="+mn-ea"/>
                <a:cs typeface="+mn-cs"/>
              </a:rPr>
              <a:t> a Christian sin?</a:t>
            </a:r>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“All have sinned and fallen short of…”</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Yes</a:t>
            </a:r>
            <a:r>
              <a:rPr lang="en-US" sz="1200" kern="1200" baseline="0" dirty="0" smtClean="0">
                <a:solidFill>
                  <a:schemeClr val="tx1"/>
                </a:solidFill>
                <a:effectLst/>
                <a:latin typeface="+mn-lt"/>
                <a:ea typeface="+mn-ea"/>
                <a:cs typeface="+mn-cs"/>
              </a:rPr>
              <a:t> [click 2]</a:t>
            </a:r>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t>
            </a:r>
          </a:p>
          <a:p>
            <a:r>
              <a:rPr lang="en-US" sz="1200" kern="1200" dirty="0" smtClean="0">
                <a:solidFill>
                  <a:schemeClr val="tx1"/>
                </a:solidFill>
                <a:effectLst/>
                <a:latin typeface="+mn-lt"/>
                <a:ea typeface="+mn-ea"/>
                <a:cs typeface="+mn-cs"/>
              </a:rPr>
              <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The Bible is our only hope of discovering the truth in this matter, and perhaps Solomon is a good place to begin. He clearly proclaims, [click</a:t>
            </a:r>
            <a:r>
              <a:rPr lang="en-US" sz="1200" kern="1200" baseline="0" dirty="0" smtClean="0">
                <a:solidFill>
                  <a:schemeClr val="tx1"/>
                </a:solidFill>
                <a:effectLst/>
                <a:latin typeface="+mn-lt"/>
                <a:ea typeface="+mn-ea"/>
                <a:cs typeface="+mn-cs"/>
              </a:rPr>
              <a:t> – read]</a:t>
            </a:r>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chemeClr val="tx1"/>
                </a:solidFill>
              </a:rPr>
              <a:t>Solomon makes a pretty powerful case in favor of proclaiming “yes, even Christians sin.”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And the Psalmist agrees with him when he asserts, [click – read]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Psalmist knew what we all know, not one of us can stand innocent before God. We are all sinners.</a:t>
            </a:r>
            <a:endParaRPr lang="en-US" dirty="0" smtClean="0">
              <a:effectLst/>
            </a:endParaRPr>
          </a:p>
          <a:p>
            <a:r>
              <a:rPr lang="en-US" sz="1200" kern="1200" dirty="0" smtClean="0">
                <a:solidFill>
                  <a:schemeClr val="tx1"/>
                </a:solidFill>
                <a:effectLst/>
                <a:latin typeface="+mn-lt"/>
                <a:ea typeface="+mn-ea"/>
                <a:cs typeface="+mn-cs"/>
              </a:rPr>
              <a:t/>
            </a:r>
            <a:br>
              <a:rPr lang="en-US" sz="1200" kern="1200" dirty="0" smtClean="0">
                <a:solidFill>
                  <a:schemeClr val="tx1"/>
                </a:solidFill>
                <a:effectLst/>
                <a:latin typeface="+mn-lt"/>
                <a:ea typeface="+mn-ea"/>
                <a:cs typeface="+mn-cs"/>
              </a:rPr>
            </a:br>
            <a:endParaRPr lang="en-US" dirty="0"/>
          </a:p>
        </p:txBody>
      </p:sp>
      <p:sp>
        <p:nvSpPr>
          <p:cNvPr id="4" name="Slide Number Placeholder 3"/>
          <p:cNvSpPr>
            <a:spLocks noGrp="1"/>
          </p:cNvSpPr>
          <p:nvPr>
            <p:ph type="sldNum" sz="quarter" idx="10"/>
          </p:nvPr>
        </p:nvSpPr>
        <p:spPr/>
        <p:txBody>
          <a:bodyPr/>
          <a:lstStyle/>
          <a:p>
            <a:fld id="{12E2E693-D211-4CFF-8EED-497990875C2A}" type="slidenum">
              <a:rPr lang="en-US" smtClean="0"/>
              <a:t>9</a:t>
            </a:fld>
            <a:endParaRPr lang="en-US"/>
          </a:p>
        </p:txBody>
      </p:sp>
    </p:spTree>
    <p:extLst>
      <p:ext uri="{BB962C8B-B14F-4D97-AF65-F5344CB8AC3E}">
        <p14:creationId xmlns:p14="http://schemas.microsoft.com/office/powerpoint/2010/main" val="142048968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4" name="Group 13"/>
          <p:cNvGrpSpPr/>
          <p:nvPr/>
        </p:nvGrpSpPr>
        <p:grpSpPr>
          <a:xfrm>
            <a:off x="-1588" y="0"/>
            <a:ext cx="12193588" cy="6861555"/>
            <a:chOff x="-1588" y="0"/>
            <a:chExt cx="12193588" cy="6861555"/>
          </a:xfrm>
        </p:grpSpPr>
        <p:sp>
          <p:nvSpPr>
            <p:cNvPr id="9" name="Rectangle 8"/>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a:prstGeom prst="rect">
            <a:avLst/>
          </a:prstGeom>
        </p:spPr>
        <p:txBody>
          <a:bodyPr anchor="b"/>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tx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rot="5400000">
            <a:off x="10158984" y="1792224"/>
            <a:ext cx="990599" cy="304799"/>
          </a:xfrm>
        </p:spPr>
        <p:txBody>
          <a:bodyPr/>
          <a:lstStyle>
            <a:lvl1pPr algn="l">
              <a:defRPr b="0">
                <a:solidFill>
                  <a:schemeClr val="bg1"/>
                </a:solidFill>
              </a:defRPr>
            </a:lvl1pPr>
          </a:lstStyle>
          <a:p>
            <a:fld id="{53506EC2-BB33-465A-B4B2-92312FED718E}" type="datetimeFigureOut">
              <a:rPr lang="en-US" smtClean="0"/>
              <a:t>10/7/2017</a:t>
            </a:fld>
            <a:endParaRPr lang="en-US"/>
          </a:p>
        </p:txBody>
      </p:sp>
      <p:sp>
        <p:nvSpPr>
          <p:cNvPr id="5" name="Footer Placeholder 4"/>
          <p:cNvSpPr>
            <a:spLocks noGrp="1"/>
          </p:cNvSpPr>
          <p:nvPr>
            <p:ph type="ftr" sz="quarter" idx="11"/>
          </p:nvPr>
        </p:nvSpPr>
        <p:spPr>
          <a:xfrm rot="5400000">
            <a:off x="8951976" y="3227832"/>
            <a:ext cx="3867912" cy="310896"/>
          </a:xfrm>
        </p:spPr>
        <p:txBody>
          <a:bodyPr/>
          <a:lstStyle>
            <a:lvl1pPr>
              <a:defRPr sz="1000" b="0">
                <a:solidFill>
                  <a:schemeClr val="bg1"/>
                </a:solidFill>
              </a:defRPr>
            </a:lvl1pPr>
          </a:lstStyle>
          <a:p>
            <a:endParaRPr lang="en-US"/>
          </a:p>
        </p:txBody>
      </p:sp>
      <p:sp>
        <p:nvSpPr>
          <p:cNvPr id="8" name="Rectangle 7"/>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10351008" y="292608"/>
            <a:ext cx="838199" cy="767687"/>
          </a:xfrm>
        </p:spPr>
        <p:txBody>
          <a:bodyPr/>
          <a:lstStyle>
            <a:lvl1pPr>
              <a:defRPr sz="2800" b="0" i="0">
                <a:latin typeface="+mj-lt"/>
              </a:defRPr>
            </a:lvl1pPr>
          </a:lstStyle>
          <a:p>
            <a:fld id="{B9EC3C23-504F-4F5E-A942-F4AAC7353AE0}" type="slidenum">
              <a:rPr lang="en-US" smtClean="0"/>
              <a:t>‹#›</a:t>
            </a:fld>
            <a:endParaRPr lang="en-US"/>
          </a:p>
        </p:txBody>
      </p:sp>
    </p:spTree>
    <p:extLst>
      <p:ext uri="{BB962C8B-B14F-4D97-AF65-F5344CB8AC3E}">
        <p14:creationId xmlns:p14="http://schemas.microsoft.com/office/powerpoint/2010/main" val="31974681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grpSp>
        <p:nvGrpSpPr>
          <p:cNvPr id="17" name="Group 16"/>
          <p:cNvGrpSpPr/>
          <p:nvPr/>
        </p:nvGrpSpPr>
        <p:grpSpPr>
          <a:xfrm>
            <a:off x="-1588" y="0"/>
            <a:ext cx="12193588" cy="6861555"/>
            <a:chOff x="-1588" y="0"/>
            <a:chExt cx="12193588" cy="6861555"/>
          </a:xfrm>
        </p:grpSpPr>
        <p:sp>
          <p:nvSpPr>
            <p:cNvPr id="11" name="Rectangle 10"/>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7" y="4969927"/>
            <a:ext cx="8825657" cy="566738"/>
          </a:xfrm>
          <a:prstGeom prst="rect">
            <a:avLst/>
          </a:prstGeo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bwMode="gray">
          <a:xfrm>
            <a:off x="1154957" y="5536665"/>
            <a:ext cx="8825656" cy="493712"/>
          </a:xfrm>
        </p:spPr>
        <p:txBody>
          <a:bodyPr>
            <a:normAutofit/>
          </a:bodyPr>
          <a:lstStyle>
            <a:lvl1pPr marL="0" indent="0">
              <a:buNone/>
              <a:defRPr sz="1200">
                <a:solidFill>
                  <a:schemeClr val="tx2">
                    <a:lumMod val="40000"/>
                    <a:lumOff val="6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3506EC2-BB33-465A-B4B2-92312FED718E}" type="datetimeFigureOut">
              <a:rPr lang="en-US" smtClean="0"/>
              <a:t>10/7/2017</a:t>
            </a:fld>
            <a:endParaRPr lang="en-US"/>
          </a:p>
        </p:txBody>
      </p:sp>
      <p:sp>
        <p:nvSpPr>
          <p:cNvPr id="6" name="Footer Placeholder 5"/>
          <p:cNvSpPr>
            <a:spLocks noGrp="1"/>
          </p:cNvSpPr>
          <p:nvPr>
            <p:ph type="ftr" sz="quarter" idx="11"/>
          </p:nvPr>
        </p:nvSpPr>
        <p:spPr/>
        <p:txBody>
          <a:bodyPr/>
          <a:lstStyle/>
          <a:p>
            <a:endParaRPr lang="en-US"/>
          </a:p>
        </p:txBody>
      </p:sp>
      <p:sp>
        <p:nvSpPr>
          <p:cNvPr id="12" name="Rectangle 1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B9EC3C23-504F-4F5E-A942-F4AAC7353AE0}" type="slidenum">
              <a:rPr lang="en-US" smtClean="0"/>
              <a:t>‹#›</a:t>
            </a:fld>
            <a:endParaRPr lang="en-US"/>
          </a:p>
        </p:txBody>
      </p:sp>
    </p:spTree>
    <p:extLst>
      <p:ext uri="{BB962C8B-B14F-4D97-AF65-F5344CB8AC3E}">
        <p14:creationId xmlns:p14="http://schemas.microsoft.com/office/powerpoint/2010/main" val="19275177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16" name="Group 15"/>
          <p:cNvGrpSpPr/>
          <p:nvPr/>
        </p:nvGrpSpPr>
        <p:grpSpPr>
          <a:xfrm>
            <a:off x="-1588" y="0"/>
            <a:ext cx="12193588" cy="6861555"/>
            <a:chOff x="-1588" y="0"/>
            <a:chExt cx="12193588" cy="6861555"/>
          </a:xfrm>
        </p:grpSpPr>
        <p:sp>
          <p:nvSpPr>
            <p:cNvPr id="10" name="Rectangle 9"/>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9"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060704"/>
            <a:ext cx="8833104" cy="1371600"/>
          </a:xfrm>
          <a:prstGeom prst="rect">
            <a:avLst/>
          </a:prstGeom>
        </p:spPr>
        <p:txBody>
          <a:bodyPr anchor="ctr" anchorCtr="0"/>
          <a:lstStyle>
            <a:lvl1pPr>
              <a:defRPr sz="40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2144" y="3547872"/>
            <a:ext cx="8825659" cy="2478024"/>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3506EC2-BB33-465A-B4B2-92312FED718E}" type="datetimeFigureOut">
              <a:rPr lang="en-US" smtClean="0"/>
              <a:t>10/7/2017</a:t>
            </a:fld>
            <a:endParaRPr lang="en-US"/>
          </a:p>
        </p:txBody>
      </p:sp>
      <p:sp>
        <p:nvSpPr>
          <p:cNvPr id="5" name="Footer Placeholder 4"/>
          <p:cNvSpPr>
            <a:spLocks noGrp="1"/>
          </p:cNvSpPr>
          <p:nvPr>
            <p:ph type="ftr" sz="quarter" idx="11"/>
          </p:nvPr>
        </p:nvSpPr>
        <p:spPr/>
        <p:txBody>
          <a:bodyPr/>
          <a:lstStyle/>
          <a:p>
            <a:endParaRPr lang="en-US"/>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B9EC3C23-504F-4F5E-A942-F4AAC7353AE0}" type="slidenum">
              <a:rPr lang="en-US" smtClean="0"/>
              <a:t>‹#›</a:t>
            </a:fld>
            <a:endParaRPr lang="en-US"/>
          </a:p>
        </p:txBody>
      </p:sp>
    </p:spTree>
    <p:extLst>
      <p:ext uri="{BB962C8B-B14F-4D97-AF65-F5344CB8AC3E}">
        <p14:creationId xmlns:p14="http://schemas.microsoft.com/office/powerpoint/2010/main" val="19642379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7" name="Group 6"/>
          <p:cNvGrpSpPr/>
          <p:nvPr/>
        </p:nvGrpSpPr>
        <p:grpSpPr>
          <a:xfrm>
            <a:off x="-1588" y="0"/>
            <a:ext cx="12193588" cy="6861555"/>
            <a:chOff x="-1588" y="0"/>
            <a:chExt cx="12193588" cy="6861555"/>
          </a:xfrm>
        </p:grpSpPr>
        <p:sp>
          <p:nvSpPr>
            <p:cNvPr id="16" name="Rectangle 15"/>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Oval 17"/>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4"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7"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2" name="TextBox 11"/>
          <p:cNvSpPr txBox="1"/>
          <p:nvPr/>
        </p:nvSpPr>
        <p:spPr bwMode="gray">
          <a:xfrm>
            <a:off x="898295" y="596767"/>
            <a:ext cx="801912" cy="156966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cs typeface="Arial"/>
              </a:defRPr>
            </a:lvl1pPr>
          </a:lstStyle>
          <a:p>
            <a:pPr lvl="0"/>
            <a:r>
              <a:rPr lang="en-US" sz="9600" dirty="0">
                <a:solidFill>
                  <a:schemeClr val="tx2">
                    <a:lumMod val="40000"/>
                    <a:lumOff val="60000"/>
                  </a:schemeClr>
                </a:solidFill>
              </a:rPr>
              <a:t>“</a:t>
            </a:r>
          </a:p>
        </p:txBody>
      </p:sp>
      <p:sp>
        <p:nvSpPr>
          <p:cNvPr id="15" name="TextBox 14"/>
          <p:cNvSpPr txBox="1"/>
          <p:nvPr/>
        </p:nvSpPr>
        <p:spPr bwMode="gray">
          <a:xfrm>
            <a:off x="9715063" y="2629300"/>
            <a:ext cx="801912" cy="156966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cs typeface="Arial"/>
              </a:defRPr>
            </a:lvl1pPr>
          </a:lstStyle>
          <a:p>
            <a:pPr lvl="0"/>
            <a:r>
              <a:rPr lang="en-US" sz="9600" dirty="0">
                <a:solidFill>
                  <a:schemeClr val="tx2">
                    <a:lumMod val="40000"/>
                    <a:lumOff val="60000"/>
                  </a:schemeClr>
                </a:solidFill>
              </a:rPr>
              <a:t>”</a:t>
            </a:r>
          </a:p>
        </p:txBody>
      </p:sp>
      <p:sp>
        <p:nvSpPr>
          <p:cNvPr id="2" name="Title 1"/>
          <p:cNvSpPr>
            <a:spLocks noGrp="1"/>
          </p:cNvSpPr>
          <p:nvPr>
            <p:ph type="title"/>
          </p:nvPr>
        </p:nvSpPr>
        <p:spPr>
          <a:xfrm>
            <a:off x="1574801" y="980517"/>
            <a:ext cx="8460983" cy="2698249"/>
          </a:xfrm>
          <a:prstGeom prst="rect">
            <a:avLst/>
          </a:prstGeom>
        </p:spPr>
        <p:txBody>
          <a:bodyPr anchor="ctr" anchorCtr="0"/>
          <a:lstStyle>
            <a:lvl1pPr>
              <a:defRPr sz="4000"/>
            </a:lvl1pPr>
          </a:lstStyle>
          <a:p>
            <a:r>
              <a:rPr lang="en-US" smtClean="0"/>
              <a:t>Click to edit Master title style</a:t>
            </a:r>
            <a:endParaRPr lang="en-US" dirty="0"/>
          </a:p>
        </p:txBody>
      </p:sp>
      <p:sp>
        <p:nvSpPr>
          <p:cNvPr id="11" name="Text Placeholder 3"/>
          <p:cNvSpPr>
            <a:spLocks noGrp="1"/>
          </p:cNvSpPr>
          <p:nvPr>
            <p:ph type="body" sz="half" idx="14"/>
          </p:nvPr>
        </p:nvSpPr>
        <p:spPr bwMode="gray">
          <a:xfrm>
            <a:off x="1945945" y="3679987"/>
            <a:ext cx="7725772" cy="342174"/>
          </a:xfrm>
        </p:spPr>
        <p:txBody>
          <a:bodyPr vert="horz" lIns="91440" tIns="45720" rIns="91440" bIns="45720" rtlCol="0" anchor="t">
            <a:normAutofit/>
          </a:bodyPr>
          <a:lstStyle>
            <a:lvl1pPr>
              <a:buNone/>
              <a:defRPr lang="en-US" sz="1400" cap="small" dirty="0">
                <a:solidFill>
                  <a:schemeClr val="tx2">
                    <a:lumMod val="40000"/>
                    <a:lumOff val="60000"/>
                  </a:schemeClr>
                </a:solidFill>
                <a:latin typeface="+mn-lt"/>
              </a:defRPr>
            </a:lvl1pPr>
          </a:lstStyle>
          <a:p>
            <a:pPr marL="0" lvl="0" indent="0">
              <a:buNone/>
            </a:pPr>
            <a:r>
              <a:rPr lang="en-US" smtClean="0"/>
              <a:t>Click to edit Master text styles</a:t>
            </a:r>
          </a:p>
        </p:txBody>
      </p:sp>
      <p:sp>
        <p:nvSpPr>
          <p:cNvPr id="10" name="Text Placeholder 3"/>
          <p:cNvSpPr>
            <a:spLocks noGrp="1"/>
          </p:cNvSpPr>
          <p:nvPr>
            <p:ph type="body" sz="half" idx="2"/>
          </p:nvPr>
        </p:nvSpPr>
        <p:spPr>
          <a:xfrm>
            <a:off x="1154954" y="5029198"/>
            <a:ext cx="8825659" cy="997858"/>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3506EC2-BB33-465A-B4B2-92312FED718E}" type="datetimeFigureOut">
              <a:rPr lang="en-US" smtClean="0"/>
              <a:t>10/7/2017</a:t>
            </a:fld>
            <a:endParaRPr lang="en-US"/>
          </a:p>
        </p:txBody>
      </p:sp>
      <p:sp>
        <p:nvSpPr>
          <p:cNvPr id="5" name="Footer Placeholder 4"/>
          <p:cNvSpPr>
            <a:spLocks noGrp="1"/>
          </p:cNvSpPr>
          <p:nvPr>
            <p:ph type="ftr" sz="quarter" idx="11"/>
          </p:nvPr>
        </p:nvSpPr>
        <p:spPr/>
        <p:txBody>
          <a:bodyPr/>
          <a:lstStyle/>
          <a:p>
            <a:endParaRPr lang="en-US"/>
          </a:p>
        </p:txBody>
      </p:sp>
      <p:sp>
        <p:nvSpPr>
          <p:cNvPr id="23" name="Rectangle 2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B9EC3C23-504F-4F5E-A942-F4AAC7353AE0}" type="slidenum">
              <a:rPr lang="en-US" smtClean="0"/>
              <a:t>‹#›</a:t>
            </a:fld>
            <a:endParaRPr lang="en-US"/>
          </a:p>
        </p:txBody>
      </p:sp>
    </p:spTree>
    <p:extLst>
      <p:ext uri="{BB962C8B-B14F-4D97-AF65-F5344CB8AC3E}">
        <p14:creationId xmlns:p14="http://schemas.microsoft.com/office/powerpoint/2010/main" val="3997534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16" name="Group 15"/>
          <p:cNvGrpSpPr/>
          <p:nvPr/>
        </p:nvGrpSpPr>
        <p:grpSpPr>
          <a:xfrm>
            <a:off x="-1588" y="0"/>
            <a:ext cx="12193588" cy="6861555"/>
            <a:chOff x="-1588" y="0"/>
            <a:chExt cx="12193588" cy="6861555"/>
          </a:xfrm>
        </p:grpSpPr>
        <p:sp>
          <p:nvSpPr>
            <p:cNvPr id="11" name="Rectangle 10"/>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3525"/>
            <a:ext cx="8865623" cy="1819656"/>
          </a:xfrm>
          <a:prstGeom prst="rect">
            <a:avLst/>
          </a:prstGeo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5029200"/>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3506EC2-BB33-465A-B4B2-92312FED718E}" type="datetimeFigureOut">
              <a:rPr lang="en-US" smtClean="0"/>
              <a:t>10/7/2017</a:t>
            </a:fld>
            <a:endParaRPr lang="en-US"/>
          </a:p>
        </p:txBody>
      </p:sp>
      <p:sp>
        <p:nvSpPr>
          <p:cNvPr id="5" name="Footer Placeholder 4"/>
          <p:cNvSpPr>
            <a:spLocks noGrp="1"/>
          </p:cNvSpPr>
          <p:nvPr>
            <p:ph type="ftr" sz="quarter" idx="11"/>
          </p:nvPr>
        </p:nvSpPr>
        <p:spPr/>
        <p:txBody>
          <a:bodyPr/>
          <a:lstStyle/>
          <a:p>
            <a:endParaRPr lang="en-US"/>
          </a:p>
        </p:txBody>
      </p:sp>
      <p:sp>
        <p:nvSpPr>
          <p:cNvPr id="10" name="Rectangle 9"/>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B9EC3C23-504F-4F5E-A942-F4AAC7353AE0}" type="slidenum">
              <a:rPr lang="en-US" smtClean="0"/>
              <a:t>‹#›</a:t>
            </a:fld>
            <a:endParaRPr lang="en-US"/>
          </a:p>
        </p:txBody>
      </p:sp>
    </p:spTree>
    <p:extLst>
      <p:ext uri="{BB962C8B-B14F-4D97-AF65-F5344CB8AC3E}">
        <p14:creationId xmlns:p14="http://schemas.microsoft.com/office/powerpoint/2010/main" val="18175189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a:prstGeom prst="rect">
            <a:avLst/>
          </a:prstGeom>
        </p:spPr>
        <p:txBody>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54954" y="2603500"/>
            <a:ext cx="3129168" cy="576261"/>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1154954" y="3179764"/>
            <a:ext cx="3129168" cy="2847290"/>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4512721" y="2603500"/>
            <a:ext cx="3145380" cy="576261"/>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4512721" y="3179764"/>
            <a:ext cx="3145380" cy="2847290"/>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886700" y="2595032"/>
            <a:ext cx="3161029" cy="58473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7886700" y="3179764"/>
            <a:ext cx="3161029" cy="2847290"/>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4384991" y="2603500"/>
            <a:ext cx="32564" cy="3423554"/>
          </a:xfrm>
          <a:prstGeom prst="line">
            <a:avLst/>
          </a:prstGeom>
          <a:ln w="12700" cmpd="sng">
            <a:solidFill>
              <a:schemeClr val="tx1">
                <a:lumMod val="75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5824" y="2603500"/>
            <a:ext cx="0" cy="3423554"/>
          </a:xfrm>
          <a:prstGeom prst="line">
            <a:avLst/>
          </a:prstGeom>
          <a:ln w="12700" cmpd="sng">
            <a:solidFill>
              <a:schemeClr val="tx1">
                <a:lumMod val="75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53506EC2-BB33-465A-B4B2-92312FED718E}" type="datetimeFigureOut">
              <a:rPr lang="en-US" smtClean="0"/>
              <a:t>10/7/2017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9EC3C23-504F-4F5E-A942-F4AAC7353AE0}" type="slidenum">
              <a:rPr lang="en-US" smtClean="0"/>
              <a:t>‹#›</a:t>
            </a:fld>
            <a:endParaRPr lang="en-US"/>
          </a:p>
        </p:txBody>
      </p:sp>
    </p:spTree>
    <p:extLst>
      <p:ext uri="{BB962C8B-B14F-4D97-AF65-F5344CB8AC3E}">
        <p14:creationId xmlns:p14="http://schemas.microsoft.com/office/powerpoint/2010/main" val="15842573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a:prstGeom prst="rect">
            <a:avLst/>
          </a:prstGeom>
        </p:spPr>
        <p:txBody>
          <a:bodyPr anchor="ctr" anchorCtr="0"/>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54954" y="4532845"/>
            <a:ext cx="3050438" cy="576260"/>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Picture Placeholder 2"/>
          <p:cNvSpPr>
            <a:spLocks noGrp="1" noChangeAspect="1"/>
          </p:cNvSpPr>
          <p:nvPr>
            <p:ph type="pic" idx="15"/>
          </p:nvPr>
        </p:nvSpPr>
        <p:spPr>
          <a:xfrm>
            <a:off x="1334552" y="2610916"/>
            <a:ext cx="2691242" cy="1584094"/>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1154954" y="5109107"/>
            <a:ext cx="3050438" cy="91794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4568865" y="4532842"/>
            <a:ext cx="30504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Picture Placeholder 2"/>
          <p:cNvSpPr>
            <a:spLocks noGrp="1" noChangeAspect="1"/>
          </p:cNvSpPr>
          <p:nvPr>
            <p:ph type="pic" idx="21"/>
          </p:nvPr>
        </p:nvSpPr>
        <p:spPr>
          <a:xfrm>
            <a:off x="474846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4568865" y="5109108"/>
            <a:ext cx="3050438" cy="91257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983433" y="4532842"/>
            <a:ext cx="30504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983433" y="5109107"/>
            <a:ext cx="3050438" cy="917947"/>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4384245" y="2603500"/>
            <a:ext cx="1" cy="3461811"/>
          </a:xfrm>
          <a:prstGeom prst="line">
            <a:avLst/>
          </a:prstGeom>
          <a:ln w="12700" cmpd="sng">
            <a:solidFill>
              <a:schemeClr val="tx1">
                <a:lumMod val="75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807352" y="2603500"/>
            <a:ext cx="0" cy="3461811"/>
          </a:xfrm>
          <a:prstGeom prst="line">
            <a:avLst/>
          </a:prstGeom>
          <a:ln w="12700" cmpd="sng">
            <a:solidFill>
              <a:schemeClr val="tx1">
                <a:lumMod val="75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53506EC2-BB33-465A-B4B2-92312FED718E}" type="datetimeFigureOut">
              <a:rPr lang="en-US" smtClean="0"/>
              <a:t>10/7/2017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9EC3C23-504F-4F5E-A942-F4AAC7353AE0}" type="slidenum">
              <a:rPr lang="en-US" smtClean="0"/>
              <a:t>‹#›</a:t>
            </a:fld>
            <a:endParaRPr lang="en-US"/>
          </a:p>
        </p:txBody>
      </p:sp>
    </p:spTree>
    <p:extLst>
      <p:ext uri="{BB962C8B-B14F-4D97-AF65-F5344CB8AC3E}">
        <p14:creationId xmlns:p14="http://schemas.microsoft.com/office/powerpoint/2010/main" val="15174461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a:prstGeom prst="rect">
            <a:avLst/>
          </a:prstGeo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54954" y="2595033"/>
            <a:ext cx="8825659" cy="3424768"/>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3506EC2-BB33-465A-B4B2-92312FED718E}" type="datetimeFigureOut">
              <a:rPr lang="en-US" smtClean="0"/>
              <a:t>10/7/2017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EC3C23-504F-4F5E-A942-F4AAC7353AE0}" type="slidenum">
              <a:rPr lang="en-US" smtClean="0"/>
              <a:t>‹#›</a:t>
            </a:fld>
            <a:endParaRPr lang="en-US"/>
          </a:p>
        </p:txBody>
      </p:sp>
    </p:spTree>
    <p:extLst>
      <p:ext uri="{BB962C8B-B14F-4D97-AF65-F5344CB8AC3E}">
        <p14:creationId xmlns:p14="http://schemas.microsoft.com/office/powerpoint/2010/main" val="32633383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8" name="Group 7"/>
          <p:cNvGrpSpPr/>
          <p:nvPr/>
        </p:nvGrpSpPr>
        <p:grpSpPr>
          <a:xfrm>
            <a:off x="-1588" y="0"/>
            <a:ext cx="12193588" cy="6861555"/>
            <a:chOff x="-1588" y="0"/>
            <a:chExt cx="12193588" cy="6861555"/>
          </a:xfrm>
        </p:grpSpPr>
        <p:sp>
          <p:nvSpPr>
            <p:cNvPr id="15" name="Rectangle 14"/>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3" name="Rectangle 12"/>
            <p:cNvSpPr/>
            <p:nvPr/>
          </p:nvSpPr>
          <p:spPr>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6"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76756" y="1278466"/>
            <a:ext cx="1441567" cy="4748591"/>
          </a:xfrm>
          <a:prstGeom prst="rect">
            <a:avLst/>
          </a:prstGeo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54954" y="1278465"/>
            <a:ext cx="6256025" cy="474859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3506EC2-BB33-465A-B4B2-92312FED718E}" type="datetimeFigureOut">
              <a:rPr lang="en-US" smtClean="0"/>
              <a:t>10/7/2017</a:t>
            </a:fld>
            <a:endParaRPr lang="en-US"/>
          </a:p>
        </p:txBody>
      </p:sp>
      <p:sp>
        <p:nvSpPr>
          <p:cNvPr id="5" name="Footer Placeholder 4"/>
          <p:cNvSpPr>
            <a:spLocks noGrp="1"/>
          </p:cNvSpPr>
          <p:nvPr>
            <p:ph type="ftr" sz="quarter" idx="11"/>
          </p:nvPr>
        </p:nvSpPr>
        <p:spPr/>
        <p:txBody>
          <a:bodyPr/>
          <a:lstStyle/>
          <a:p>
            <a:endParaRPr lang="en-US"/>
          </a:p>
        </p:txBody>
      </p:sp>
      <p:sp>
        <p:nvSpPr>
          <p:cNvPr id="20" name="Rectangle 19"/>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B9EC3C23-504F-4F5E-A942-F4AAC7353AE0}" type="slidenum">
              <a:rPr lang="en-US" smtClean="0"/>
              <a:t>‹#›</a:t>
            </a:fld>
            <a:endParaRPr lang="en-US"/>
          </a:p>
        </p:txBody>
      </p:sp>
    </p:spTree>
    <p:extLst>
      <p:ext uri="{BB962C8B-B14F-4D97-AF65-F5344CB8AC3E}">
        <p14:creationId xmlns:p14="http://schemas.microsoft.com/office/powerpoint/2010/main" val="194949726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4" name="Group 13"/>
          <p:cNvGrpSpPr/>
          <p:nvPr/>
        </p:nvGrpSpPr>
        <p:grpSpPr>
          <a:xfrm>
            <a:off x="-1588" y="0"/>
            <a:ext cx="12193588" cy="6861555"/>
            <a:chOff x="-1588" y="0"/>
            <a:chExt cx="12193588" cy="6861555"/>
          </a:xfrm>
        </p:grpSpPr>
        <p:sp>
          <p:nvSpPr>
            <p:cNvPr id="9" name="Rectangle 8"/>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a:prstGeom prst="rect">
            <a:avLst/>
          </a:prstGeom>
        </p:spPr>
        <p:txBody>
          <a:bodyPr anchor="b"/>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tx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rot="5400000">
            <a:off x="10158984" y="1792224"/>
            <a:ext cx="990599" cy="304799"/>
          </a:xfrm>
        </p:spPr>
        <p:txBody>
          <a:bodyPr/>
          <a:lstStyle>
            <a:lvl1pPr algn="l">
              <a:defRPr b="0">
                <a:solidFill>
                  <a:schemeClr val="bg1"/>
                </a:solidFill>
              </a:defRPr>
            </a:lvl1pPr>
          </a:lstStyle>
          <a:p>
            <a:fld id="{E4DF2B60-2887-487C-8794-33734980DAF1}" type="datetimeFigureOut">
              <a:rPr lang="en-US" smtClean="0">
                <a:solidFill>
                  <a:prstClr val="white"/>
                </a:solidFill>
              </a:rPr>
              <a:pPr/>
              <a:t>10/7/2017</a:t>
            </a:fld>
            <a:endParaRPr lang="en-US">
              <a:solidFill>
                <a:prstClr val="white"/>
              </a:solidFill>
            </a:endParaRPr>
          </a:p>
        </p:txBody>
      </p:sp>
      <p:sp>
        <p:nvSpPr>
          <p:cNvPr id="5" name="Footer Placeholder 4"/>
          <p:cNvSpPr>
            <a:spLocks noGrp="1"/>
          </p:cNvSpPr>
          <p:nvPr>
            <p:ph type="ftr" sz="quarter" idx="11"/>
          </p:nvPr>
        </p:nvSpPr>
        <p:spPr>
          <a:xfrm rot="5400000">
            <a:off x="8951976" y="3227832"/>
            <a:ext cx="3867912" cy="310896"/>
          </a:xfrm>
        </p:spPr>
        <p:txBody>
          <a:bodyPr/>
          <a:lstStyle>
            <a:lvl1pPr>
              <a:defRPr sz="1000" b="0">
                <a:solidFill>
                  <a:schemeClr val="bg1"/>
                </a:solidFill>
              </a:defRPr>
            </a:lvl1pPr>
          </a:lstStyle>
          <a:p>
            <a:endParaRPr lang="en-US">
              <a:solidFill>
                <a:prstClr val="white"/>
              </a:solidFill>
            </a:endParaRPr>
          </a:p>
        </p:txBody>
      </p:sp>
      <p:sp>
        <p:nvSpPr>
          <p:cNvPr id="8" name="Rectangle 7"/>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10351008" y="292608"/>
            <a:ext cx="838199" cy="767687"/>
          </a:xfrm>
        </p:spPr>
        <p:txBody>
          <a:bodyPr/>
          <a:lstStyle>
            <a:lvl1pPr>
              <a:defRPr sz="2800" b="0" i="0">
                <a:latin typeface="+mj-lt"/>
              </a:defRPr>
            </a:lvl1pPr>
          </a:lstStyle>
          <a:p>
            <a:fld id="{B87E5C9C-29F3-4231-8DBA-5FBC2D2124F4}"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89194287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9"/>
            <a:ext cx="8825659" cy="706964"/>
          </a:xfrm>
          <a:prstGeom prst="rect">
            <a:avLst/>
          </a:prstGeom>
        </p:spPr>
        <p:txBody>
          <a:bodyPr anchor="ctr"/>
          <a:lstStyle/>
          <a:p>
            <a:r>
              <a:rPr lang="en-US" smtClean="0"/>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4DF2B60-2887-487C-8794-33734980DAF1}" type="datetimeFigureOut">
              <a:rPr lang="en-US" smtClean="0">
                <a:solidFill>
                  <a:srgbClr val="B01513"/>
                </a:solidFill>
              </a:rPr>
              <a:pPr/>
              <a:t>10/7/2017</a:t>
            </a:fld>
            <a:endParaRPr lang="en-US">
              <a:solidFill>
                <a:srgbClr val="B01513"/>
              </a:solidFill>
            </a:endParaRPr>
          </a:p>
        </p:txBody>
      </p:sp>
      <p:sp>
        <p:nvSpPr>
          <p:cNvPr id="5" name="Footer Placeholder 4"/>
          <p:cNvSpPr>
            <a:spLocks noGrp="1"/>
          </p:cNvSpPr>
          <p:nvPr>
            <p:ph type="ftr" sz="quarter" idx="11"/>
          </p:nvPr>
        </p:nvSpPr>
        <p:spPr/>
        <p:txBody>
          <a:bodyPr/>
          <a:lstStyle>
            <a:lvl1pPr>
              <a:defRPr sz="1000" b="1"/>
            </a:lvl1pPr>
          </a:lstStyle>
          <a:p>
            <a:endParaRPr lang="en-US">
              <a:solidFill>
                <a:srgbClr val="B01513"/>
              </a:solidFill>
            </a:endParaRPr>
          </a:p>
        </p:txBody>
      </p:sp>
      <p:sp>
        <p:nvSpPr>
          <p:cNvPr id="6" name="Slide Number Placeholder 5"/>
          <p:cNvSpPr>
            <a:spLocks noGrp="1"/>
          </p:cNvSpPr>
          <p:nvPr>
            <p:ph type="sldNum" sz="quarter" idx="12"/>
          </p:nvPr>
        </p:nvSpPr>
        <p:spPr/>
        <p:txBody>
          <a:bodyPr/>
          <a:lstStyle/>
          <a:p>
            <a:fld id="{B87E5C9C-29F3-4231-8DBA-5FBC2D2124F4}"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7291909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9"/>
            <a:ext cx="8825659" cy="706964"/>
          </a:xfrm>
          <a:prstGeom prst="rect">
            <a:avLst/>
          </a:prstGeom>
        </p:spPr>
        <p:txBody>
          <a:bodyPr anchor="ctr"/>
          <a:lstStyle/>
          <a:p>
            <a:r>
              <a:rPr lang="en-US" smtClean="0"/>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3506EC2-BB33-465A-B4B2-92312FED718E}" type="datetimeFigureOut">
              <a:rPr lang="en-US" smtClean="0"/>
              <a:t>10/7/2017</a:t>
            </a:fld>
            <a:endParaRPr lang="en-US"/>
          </a:p>
        </p:txBody>
      </p:sp>
      <p:sp>
        <p:nvSpPr>
          <p:cNvPr id="5" name="Footer Placeholder 4"/>
          <p:cNvSpPr>
            <a:spLocks noGrp="1"/>
          </p:cNvSpPr>
          <p:nvPr>
            <p:ph type="ftr" sz="quarter" idx="11"/>
          </p:nvPr>
        </p:nvSpPr>
        <p:spPr/>
        <p:txBody>
          <a:bodyPr/>
          <a:lstStyle>
            <a:lvl1pPr>
              <a:defRPr sz="1000" b="1"/>
            </a:lvl1pPr>
          </a:lstStyle>
          <a:p>
            <a:endParaRPr lang="en-US"/>
          </a:p>
        </p:txBody>
      </p:sp>
      <p:sp>
        <p:nvSpPr>
          <p:cNvPr id="6" name="Slide Number Placeholder 5"/>
          <p:cNvSpPr>
            <a:spLocks noGrp="1"/>
          </p:cNvSpPr>
          <p:nvPr>
            <p:ph type="sldNum" sz="quarter" idx="12"/>
          </p:nvPr>
        </p:nvSpPr>
        <p:spPr/>
        <p:txBody>
          <a:bodyPr/>
          <a:lstStyle/>
          <a:p>
            <a:fld id="{B9EC3C23-504F-4F5E-A942-F4AAC7353AE0}" type="slidenum">
              <a:rPr lang="en-US" smtClean="0"/>
              <a:t>‹#›</a:t>
            </a:fld>
            <a:endParaRPr lang="en-US"/>
          </a:p>
        </p:txBody>
      </p:sp>
    </p:spTree>
    <p:extLst>
      <p:ext uri="{BB962C8B-B14F-4D97-AF65-F5344CB8AC3E}">
        <p14:creationId xmlns:p14="http://schemas.microsoft.com/office/powerpoint/2010/main" val="249046771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17" name="Group 16"/>
          <p:cNvGrpSpPr/>
          <p:nvPr/>
        </p:nvGrpSpPr>
        <p:grpSpPr>
          <a:xfrm>
            <a:off x="-1588" y="0"/>
            <a:ext cx="12193588" cy="6861555"/>
            <a:chOff x="-1588" y="0"/>
            <a:chExt cx="12193588" cy="6861555"/>
          </a:xfrm>
        </p:grpSpPr>
        <p:sp>
          <p:nvSpPr>
            <p:cNvPr id="12" name="Rectangle 11"/>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Rectangle 8"/>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8"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7"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2679192"/>
            <a:ext cx="4343400" cy="2286000"/>
          </a:xfrm>
          <a:prstGeom prst="rect">
            <a:avLst/>
          </a:prstGeom>
        </p:spPr>
        <p:txBody>
          <a:bodyPr anchor="ctr" anchorCtr="0"/>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894576" y="2679192"/>
            <a:ext cx="3758184" cy="2286000"/>
          </a:xfrm>
        </p:spPr>
        <p:txBody>
          <a:bodyPr anchor="ctr" anchorCtr="0"/>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4DF2B60-2887-487C-8794-33734980DAF1}" type="datetimeFigureOut">
              <a:rPr lang="en-US" smtClean="0">
                <a:solidFill>
                  <a:srgbClr val="B01513"/>
                </a:solidFill>
              </a:rPr>
              <a:pPr/>
              <a:t>10/7/2017</a:t>
            </a:fld>
            <a:endParaRPr lang="en-US">
              <a:solidFill>
                <a:srgbClr val="B01513"/>
              </a:solidFill>
            </a:endParaRPr>
          </a:p>
        </p:txBody>
      </p:sp>
      <p:sp>
        <p:nvSpPr>
          <p:cNvPr id="5" name="Footer Placeholder 4"/>
          <p:cNvSpPr>
            <a:spLocks noGrp="1"/>
          </p:cNvSpPr>
          <p:nvPr>
            <p:ph type="ftr" sz="quarter" idx="11"/>
          </p:nvPr>
        </p:nvSpPr>
        <p:spPr/>
        <p:txBody>
          <a:bodyPr/>
          <a:lstStyle>
            <a:lvl1pPr>
              <a:defRPr sz="1000" b="1"/>
            </a:lvl1pPr>
          </a:lstStyle>
          <a:p>
            <a:endParaRPr lang="en-US">
              <a:solidFill>
                <a:srgbClr val="B01513"/>
              </a:solidFill>
            </a:endParaRPr>
          </a:p>
        </p:txBody>
      </p:sp>
      <p:sp>
        <p:nvSpPr>
          <p:cNvPr id="10" name="Rectangle 9"/>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B87E5C9C-29F3-4231-8DBA-5FBC2D2124F4}"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634478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154953" y="969264"/>
            <a:ext cx="8825659" cy="704088"/>
          </a:xfrm>
          <a:prstGeom prst="rect">
            <a:avLst/>
          </a:prstGeo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54954" y="2603500"/>
            <a:ext cx="4828032" cy="3416301"/>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08776" y="2603500"/>
            <a:ext cx="4828032" cy="341630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4DF2B60-2887-487C-8794-33734980DAF1}" type="datetimeFigureOut">
              <a:rPr lang="en-US" smtClean="0">
                <a:solidFill>
                  <a:srgbClr val="B01513"/>
                </a:solidFill>
              </a:rPr>
              <a:pPr/>
              <a:t>10/7/2017</a:t>
            </a:fld>
            <a:endParaRPr lang="en-US">
              <a:solidFill>
                <a:srgbClr val="B01513"/>
              </a:solidFill>
            </a:endParaRPr>
          </a:p>
        </p:txBody>
      </p:sp>
      <p:sp>
        <p:nvSpPr>
          <p:cNvPr id="6" name="Footer Placeholder 5"/>
          <p:cNvSpPr>
            <a:spLocks noGrp="1"/>
          </p:cNvSpPr>
          <p:nvPr>
            <p:ph type="ftr" sz="quarter" idx="11"/>
          </p:nvPr>
        </p:nvSpPr>
        <p:spPr/>
        <p:txBody>
          <a:bodyPr/>
          <a:lstStyle/>
          <a:p>
            <a:endParaRPr lang="en-US">
              <a:solidFill>
                <a:srgbClr val="B01513"/>
              </a:solidFill>
            </a:endParaRPr>
          </a:p>
        </p:txBody>
      </p:sp>
      <p:sp>
        <p:nvSpPr>
          <p:cNvPr id="7" name="Slide Number Placeholder 6"/>
          <p:cNvSpPr>
            <a:spLocks noGrp="1"/>
          </p:cNvSpPr>
          <p:nvPr>
            <p:ph type="sldNum" sz="quarter" idx="12"/>
          </p:nvPr>
        </p:nvSpPr>
        <p:spPr/>
        <p:txBody>
          <a:bodyPr/>
          <a:lstStyle/>
          <a:p>
            <a:fld id="{B87E5C9C-29F3-4231-8DBA-5FBC2D2124F4}"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90693863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54954" y="969264"/>
            <a:ext cx="8825659" cy="704088"/>
          </a:xfrm>
          <a:prstGeom prst="rect">
            <a:avLst/>
          </a:prstGeo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54954" y="2606040"/>
            <a:ext cx="4828032"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54954" y="3198448"/>
            <a:ext cx="4828032" cy="2843784"/>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08776" y="2606040"/>
            <a:ext cx="4828032"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08711" y="3187921"/>
            <a:ext cx="4825160" cy="2854311"/>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4DF2B60-2887-487C-8794-33734980DAF1}" type="datetimeFigureOut">
              <a:rPr lang="en-US" smtClean="0">
                <a:solidFill>
                  <a:srgbClr val="B01513"/>
                </a:solidFill>
              </a:rPr>
              <a:pPr/>
              <a:t>10/7/2017</a:t>
            </a:fld>
            <a:endParaRPr lang="en-US">
              <a:solidFill>
                <a:srgbClr val="B01513"/>
              </a:solidFill>
            </a:endParaRPr>
          </a:p>
        </p:txBody>
      </p:sp>
      <p:sp>
        <p:nvSpPr>
          <p:cNvPr id="8" name="Footer Placeholder 7"/>
          <p:cNvSpPr>
            <a:spLocks noGrp="1"/>
          </p:cNvSpPr>
          <p:nvPr>
            <p:ph type="ftr" sz="quarter" idx="11"/>
          </p:nvPr>
        </p:nvSpPr>
        <p:spPr/>
        <p:txBody>
          <a:bodyPr/>
          <a:lstStyle/>
          <a:p>
            <a:endParaRPr lang="en-US">
              <a:solidFill>
                <a:srgbClr val="B01513"/>
              </a:solidFill>
            </a:endParaRPr>
          </a:p>
        </p:txBody>
      </p:sp>
      <p:sp>
        <p:nvSpPr>
          <p:cNvPr id="9" name="Slide Number Placeholder 8"/>
          <p:cNvSpPr>
            <a:spLocks noGrp="1"/>
          </p:cNvSpPr>
          <p:nvPr>
            <p:ph type="sldNum" sz="quarter" idx="12"/>
          </p:nvPr>
        </p:nvSpPr>
        <p:spPr/>
        <p:txBody>
          <a:bodyPr/>
          <a:lstStyle/>
          <a:p>
            <a:fld id="{B87E5C9C-29F3-4231-8DBA-5FBC2D2124F4}"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1794280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152144" y="969264"/>
            <a:ext cx="8825659" cy="704088"/>
          </a:xfrm>
          <a:prstGeom prst="rect">
            <a:avLst/>
          </a:prstGeo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4DF2B60-2887-487C-8794-33734980DAF1}" type="datetimeFigureOut">
              <a:rPr lang="en-US" smtClean="0">
                <a:solidFill>
                  <a:srgbClr val="B01513"/>
                </a:solidFill>
              </a:rPr>
              <a:pPr/>
              <a:t>10/7/2017</a:t>
            </a:fld>
            <a:endParaRPr lang="en-US">
              <a:solidFill>
                <a:srgbClr val="B01513"/>
              </a:solidFill>
            </a:endParaRPr>
          </a:p>
        </p:txBody>
      </p:sp>
      <p:sp>
        <p:nvSpPr>
          <p:cNvPr id="4" name="Footer Placeholder 3"/>
          <p:cNvSpPr>
            <a:spLocks noGrp="1"/>
          </p:cNvSpPr>
          <p:nvPr>
            <p:ph type="ftr" sz="quarter" idx="11"/>
          </p:nvPr>
        </p:nvSpPr>
        <p:spPr/>
        <p:txBody>
          <a:bodyPr/>
          <a:lstStyle/>
          <a:p>
            <a:endParaRPr lang="en-US">
              <a:solidFill>
                <a:srgbClr val="B01513"/>
              </a:solidFill>
            </a:endParaRPr>
          </a:p>
        </p:txBody>
      </p:sp>
      <p:sp>
        <p:nvSpPr>
          <p:cNvPr id="5" name="Slide Number Placeholder 4"/>
          <p:cNvSpPr>
            <a:spLocks noGrp="1"/>
          </p:cNvSpPr>
          <p:nvPr>
            <p:ph type="sldNum" sz="quarter" idx="12"/>
          </p:nvPr>
        </p:nvSpPr>
        <p:spPr/>
        <p:txBody>
          <a:bodyPr/>
          <a:lstStyle/>
          <a:p>
            <a:fld id="{B87E5C9C-29F3-4231-8DBA-5FBC2D2124F4}"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66761886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4DF2B60-2887-487C-8794-33734980DAF1}" type="datetimeFigureOut">
              <a:rPr lang="en-US" smtClean="0">
                <a:solidFill>
                  <a:srgbClr val="B01513"/>
                </a:solidFill>
              </a:rPr>
              <a:pPr/>
              <a:t>10/7/2017</a:t>
            </a:fld>
            <a:endParaRPr lang="en-US">
              <a:solidFill>
                <a:srgbClr val="B01513"/>
              </a:solidFill>
            </a:endParaRPr>
          </a:p>
        </p:txBody>
      </p:sp>
      <p:sp>
        <p:nvSpPr>
          <p:cNvPr id="3" name="Footer Placeholder 2"/>
          <p:cNvSpPr>
            <a:spLocks noGrp="1"/>
          </p:cNvSpPr>
          <p:nvPr>
            <p:ph type="ftr" sz="quarter" idx="11"/>
          </p:nvPr>
        </p:nvSpPr>
        <p:spPr/>
        <p:txBody>
          <a:bodyPr/>
          <a:lstStyle/>
          <a:p>
            <a:endParaRPr lang="en-US">
              <a:solidFill>
                <a:srgbClr val="B01513"/>
              </a:solidFill>
            </a:endParaRPr>
          </a:p>
        </p:txBody>
      </p:sp>
      <p:sp>
        <p:nvSpPr>
          <p:cNvPr id="6" name="Rectangle 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B87E5C9C-29F3-4231-8DBA-5FBC2D2124F4}"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58679727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18" name="Group 17"/>
          <p:cNvGrpSpPr/>
          <p:nvPr/>
        </p:nvGrpSpPr>
        <p:grpSpPr>
          <a:xfrm>
            <a:off x="-1588" y="0"/>
            <a:ext cx="12193588" cy="6861555"/>
            <a:chOff x="-1588" y="0"/>
            <a:chExt cx="12193588" cy="6861555"/>
          </a:xfrm>
        </p:grpSpPr>
        <p:sp>
          <p:nvSpPr>
            <p:cNvPr id="12" name="Rectangle 11"/>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0"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3" y="1298448"/>
            <a:ext cx="2793159" cy="1597152"/>
          </a:xfrm>
          <a:prstGeom prst="rect">
            <a:avLst/>
          </a:prstGeo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779008" y="1447800"/>
            <a:ext cx="5195997" cy="457200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bwMode="gray">
          <a:xfrm>
            <a:off x="1154953" y="3129280"/>
            <a:ext cx="2793159" cy="2895599"/>
          </a:xfrm>
        </p:spPr>
        <p:txBody>
          <a:bodyPr/>
          <a:lstStyle>
            <a:lvl1pPr marL="0" indent="0">
              <a:buNone/>
              <a:defRPr sz="1400">
                <a:solidFill>
                  <a:schemeClr val="tx2">
                    <a:lumMod val="40000"/>
                    <a:lumOff val="6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4DF2B60-2887-487C-8794-33734980DAF1}" type="datetimeFigureOut">
              <a:rPr lang="en-US" smtClean="0">
                <a:solidFill>
                  <a:srgbClr val="B01513"/>
                </a:solidFill>
              </a:rPr>
              <a:pPr/>
              <a:t>10/7/2017</a:t>
            </a:fld>
            <a:endParaRPr lang="en-US">
              <a:solidFill>
                <a:srgbClr val="B01513"/>
              </a:solidFill>
            </a:endParaRPr>
          </a:p>
        </p:txBody>
      </p:sp>
      <p:sp>
        <p:nvSpPr>
          <p:cNvPr id="6" name="Footer Placeholder 5"/>
          <p:cNvSpPr>
            <a:spLocks noGrp="1"/>
          </p:cNvSpPr>
          <p:nvPr>
            <p:ph type="ftr" sz="quarter" idx="11"/>
          </p:nvPr>
        </p:nvSpPr>
        <p:spPr/>
        <p:txBody>
          <a:bodyPr/>
          <a:lstStyle/>
          <a:p>
            <a:endParaRPr lang="en-US">
              <a:solidFill>
                <a:srgbClr val="B01513"/>
              </a:solidFill>
            </a:endParaRPr>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B87E5C9C-29F3-4231-8DBA-5FBC2D2124F4}"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32446477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18" name="Group 17"/>
          <p:cNvGrpSpPr/>
          <p:nvPr/>
        </p:nvGrpSpPr>
        <p:grpSpPr>
          <a:xfrm>
            <a:off x="-1588" y="0"/>
            <a:ext cx="12193588" cy="6861555"/>
            <a:chOff x="-1588" y="0"/>
            <a:chExt cx="12193588" cy="6861555"/>
          </a:xfrm>
        </p:grpSpPr>
        <p:sp>
          <p:nvSpPr>
            <p:cNvPr id="12" name="Rectangle 11"/>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0"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3907" y="1693332"/>
            <a:ext cx="3860259" cy="1735668"/>
          </a:xfrm>
          <a:prstGeom prst="rect">
            <a:avLst/>
          </a:prstGeo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bwMode="gray">
          <a:xfrm>
            <a:off x="1154955" y="3657600"/>
            <a:ext cx="3859212" cy="1371600"/>
          </a:xfrm>
        </p:spPr>
        <p:txBody>
          <a:bodyPr>
            <a:normAutofit/>
          </a:bodyPr>
          <a:lstStyle>
            <a:lvl1pPr marL="0" indent="0">
              <a:buNone/>
              <a:defRPr sz="1400">
                <a:solidFill>
                  <a:schemeClr val="tx2">
                    <a:lumMod val="40000"/>
                    <a:lumOff val="6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4DF2B60-2887-487C-8794-33734980DAF1}" type="datetimeFigureOut">
              <a:rPr lang="en-US" smtClean="0">
                <a:solidFill>
                  <a:srgbClr val="B01513"/>
                </a:solidFill>
              </a:rPr>
              <a:pPr/>
              <a:t>10/7/2017</a:t>
            </a:fld>
            <a:endParaRPr lang="en-US">
              <a:solidFill>
                <a:srgbClr val="B01513"/>
              </a:solidFill>
            </a:endParaRPr>
          </a:p>
        </p:txBody>
      </p:sp>
      <p:sp>
        <p:nvSpPr>
          <p:cNvPr id="6" name="Footer Placeholder 5"/>
          <p:cNvSpPr>
            <a:spLocks noGrp="1"/>
          </p:cNvSpPr>
          <p:nvPr>
            <p:ph type="ftr" sz="quarter" idx="11"/>
          </p:nvPr>
        </p:nvSpPr>
        <p:spPr/>
        <p:txBody>
          <a:bodyPr/>
          <a:lstStyle/>
          <a:p>
            <a:endParaRPr lang="en-US">
              <a:solidFill>
                <a:srgbClr val="B01513"/>
              </a:solidFill>
            </a:endParaRPr>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B87E5C9C-29F3-4231-8DBA-5FBC2D2124F4}"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8565932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grpSp>
        <p:nvGrpSpPr>
          <p:cNvPr id="17" name="Group 16"/>
          <p:cNvGrpSpPr/>
          <p:nvPr/>
        </p:nvGrpSpPr>
        <p:grpSpPr>
          <a:xfrm>
            <a:off x="-1588" y="0"/>
            <a:ext cx="12193588" cy="6861555"/>
            <a:chOff x="-1588" y="0"/>
            <a:chExt cx="12193588" cy="6861555"/>
          </a:xfrm>
        </p:grpSpPr>
        <p:sp>
          <p:nvSpPr>
            <p:cNvPr id="11" name="Rectangle 10"/>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7" y="4969927"/>
            <a:ext cx="8825657" cy="566738"/>
          </a:xfrm>
          <a:prstGeom prst="rect">
            <a:avLst/>
          </a:prstGeo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bwMode="gray">
          <a:xfrm>
            <a:off x="1154957" y="5536665"/>
            <a:ext cx="8825656" cy="493712"/>
          </a:xfrm>
        </p:spPr>
        <p:txBody>
          <a:bodyPr>
            <a:normAutofit/>
          </a:bodyPr>
          <a:lstStyle>
            <a:lvl1pPr marL="0" indent="0">
              <a:buNone/>
              <a:defRPr sz="1200">
                <a:solidFill>
                  <a:schemeClr val="tx2">
                    <a:lumMod val="40000"/>
                    <a:lumOff val="6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4DF2B60-2887-487C-8794-33734980DAF1}" type="datetimeFigureOut">
              <a:rPr lang="en-US" smtClean="0">
                <a:solidFill>
                  <a:srgbClr val="B01513"/>
                </a:solidFill>
              </a:rPr>
              <a:pPr/>
              <a:t>10/7/2017</a:t>
            </a:fld>
            <a:endParaRPr lang="en-US">
              <a:solidFill>
                <a:srgbClr val="B01513"/>
              </a:solidFill>
            </a:endParaRPr>
          </a:p>
        </p:txBody>
      </p:sp>
      <p:sp>
        <p:nvSpPr>
          <p:cNvPr id="6" name="Footer Placeholder 5"/>
          <p:cNvSpPr>
            <a:spLocks noGrp="1"/>
          </p:cNvSpPr>
          <p:nvPr>
            <p:ph type="ftr" sz="quarter" idx="11"/>
          </p:nvPr>
        </p:nvSpPr>
        <p:spPr/>
        <p:txBody>
          <a:bodyPr/>
          <a:lstStyle/>
          <a:p>
            <a:endParaRPr lang="en-US">
              <a:solidFill>
                <a:srgbClr val="B01513"/>
              </a:solidFill>
            </a:endParaRPr>
          </a:p>
        </p:txBody>
      </p:sp>
      <p:sp>
        <p:nvSpPr>
          <p:cNvPr id="12" name="Rectangle 1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B87E5C9C-29F3-4231-8DBA-5FBC2D2124F4}"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55742907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16" name="Group 15"/>
          <p:cNvGrpSpPr/>
          <p:nvPr/>
        </p:nvGrpSpPr>
        <p:grpSpPr>
          <a:xfrm>
            <a:off x="-1588" y="0"/>
            <a:ext cx="12193588" cy="6861555"/>
            <a:chOff x="-1588" y="0"/>
            <a:chExt cx="12193588" cy="6861555"/>
          </a:xfrm>
        </p:grpSpPr>
        <p:sp>
          <p:nvSpPr>
            <p:cNvPr id="10" name="Rectangle 9"/>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9"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060704"/>
            <a:ext cx="8833104" cy="1371600"/>
          </a:xfrm>
          <a:prstGeom prst="rect">
            <a:avLst/>
          </a:prstGeom>
        </p:spPr>
        <p:txBody>
          <a:bodyPr anchor="ctr" anchorCtr="0"/>
          <a:lstStyle>
            <a:lvl1pPr>
              <a:defRPr sz="40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2144" y="3547872"/>
            <a:ext cx="8825659" cy="2478024"/>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4DF2B60-2887-487C-8794-33734980DAF1}" type="datetimeFigureOut">
              <a:rPr lang="en-US" smtClean="0">
                <a:solidFill>
                  <a:srgbClr val="B01513"/>
                </a:solidFill>
              </a:rPr>
              <a:pPr/>
              <a:t>10/7/2017</a:t>
            </a:fld>
            <a:endParaRPr lang="en-US">
              <a:solidFill>
                <a:srgbClr val="B01513"/>
              </a:solidFill>
            </a:endParaRPr>
          </a:p>
        </p:txBody>
      </p:sp>
      <p:sp>
        <p:nvSpPr>
          <p:cNvPr id="5" name="Footer Placeholder 4"/>
          <p:cNvSpPr>
            <a:spLocks noGrp="1"/>
          </p:cNvSpPr>
          <p:nvPr>
            <p:ph type="ftr" sz="quarter" idx="11"/>
          </p:nvPr>
        </p:nvSpPr>
        <p:spPr/>
        <p:txBody>
          <a:bodyPr/>
          <a:lstStyle/>
          <a:p>
            <a:endParaRPr lang="en-US">
              <a:solidFill>
                <a:srgbClr val="B01513"/>
              </a:solidFill>
            </a:endParaRPr>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B87E5C9C-29F3-4231-8DBA-5FBC2D2124F4}"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09866226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7" name="Group 6"/>
          <p:cNvGrpSpPr/>
          <p:nvPr/>
        </p:nvGrpSpPr>
        <p:grpSpPr>
          <a:xfrm>
            <a:off x="-1588" y="0"/>
            <a:ext cx="12193588" cy="6861555"/>
            <a:chOff x="-1588" y="0"/>
            <a:chExt cx="12193588" cy="6861555"/>
          </a:xfrm>
        </p:grpSpPr>
        <p:sp>
          <p:nvSpPr>
            <p:cNvPr id="16" name="Rectangle 15"/>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Oval 17"/>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4"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7"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2" name="TextBox 11"/>
          <p:cNvSpPr txBox="1"/>
          <p:nvPr/>
        </p:nvSpPr>
        <p:spPr bwMode="gray">
          <a:xfrm>
            <a:off x="898295" y="596767"/>
            <a:ext cx="801912" cy="156966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cs typeface="Arial"/>
              </a:defRPr>
            </a:lvl1pPr>
          </a:lstStyle>
          <a:p>
            <a:r>
              <a:rPr lang="en-US" sz="9600" dirty="0">
                <a:solidFill>
                  <a:srgbClr val="580A09">
                    <a:lumMod val="40000"/>
                    <a:lumOff val="60000"/>
                  </a:srgbClr>
                </a:solidFill>
              </a:rPr>
              <a:t>“</a:t>
            </a:r>
          </a:p>
        </p:txBody>
      </p:sp>
      <p:sp>
        <p:nvSpPr>
          <p:cNvPr id="15" name="TextBox 14"/>
          <p:cNvSpPr txBox="1"/>
          <p:nvPr/>
        </p:nvSpPr>
        <p:spPr bwMode="gray">
          <a:xfrm>
            <a:off x="9715063" y="2629300"/>
            <a:ext cx="801912" cy="156966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cs typeface="Arial"/>
              </a:defRPr>
            </a:lvl1pPr>
          </a:lstStyle>
          <a:p>
            <a:r>
              <a:rPr lang="en-US" sz="9600" dirty="0">
                <a:solidFill>
                  <a:srgbClr val="580A09">
                    <a:lumMod val="40000"/>
                    <a:lumOff val="60000"/>
                  </a:srgbClr>
                </a:solidFill>
              </a:rPr>
              <a:t>”</a:t>
            </a:r>
          </a:p>
        </p:txBody>
      </p:sp>
      <p:sp>
        <p:nvSpPr>
          <p:cNvPr id="2" name="Title 1"/>
          <p:cNvSpPr>
            <a:spLocks noGrp="1"/>
          </p:cNvSpPr>
          <p:nvPr>
            <p:ph type="title"/>
          </p:nvPr>
        </p:nvSpPr>
        <p:spPr>
          <a:xfrm>
            <a:off x="1574801" y="980517"/>
            <a:ext cx="8460983" cy="2698249"/>
          </a:xfrm>
          <a:prstGeom prst="rect">
            <a:avLst/>
          </a:prstGeom>
        </p:spPr>
        <p:txBody>
          <a:bodyPr anchor="ctr" anchorCtr="0"/>
          <a:lstStyle>
            <a:lvl1pPr>
              <a:defRPr sz="4000"/>
            </a:lvl1pPr>
          </a:lstStyle>
          <a:p>
            <a:r>
              <a:rPr lang="en-US" smtClean="0"/>
              <a:t>Click to edit Master title style</a:t>
            </a:r>
            <a:endParaRPr lang="en-US" dirty="0"/>
          </a:p>
        </p:txBody>
      </p:sp>
      <p:sp>
        <p:nvSpPr>
          <p:cNvPr id="11" name="Text Placeholder 3"/>
          <p:cNvSpPr>
            <a:spLocks noGrp="1"/>
          </p:cNvSpPr>
          <p:nvPr>
            <p:ph type="body" sz="half" idx="14"/>
          </p:nvPr>
        </p:nvSpPr>
        <p:spPr bwMode="gray">
          <a:xfrm>
            <a:off x="1945945" y="3679987"/>
            <a:ext cx="7725772" cy="342174"/>
          </a:xfrm>
        </p:spPr>
        <p:txBody>
          <a:bodyPr vert="horz" lIns="91440" tIns="45720" rIns="91440" bIns="45720" rtlCol="0" anchor="t">
            <a:normAutofit/>
          </a:bodyPr>
          <a:lstStyle>
            <a:lvl1pPr>
              <a:buNone/>
              <a:defRPr lang="en-US" sz="1400" cap="small" dirty="0">
                <a:solidFill>
                  <a:schemeClr val="tx2">
                    <a:lumMod val="40000"/>
                    <a:lumOff val="60000"/>
                  </a:schemeClr>
                </a:solidFill>
                <a:latin typeface="+mn-lt"/>
              </a:defRPr>
            </a:lvl1pPr>
          </a:lstStyle>
          <a:p>
            <a:pPr marL="0" lvl="0" indent="0">
              <a:buNone/>
            </a:pPr>
            <a:r>
              <a:rPr lang="en-US" smtClean="0"/>
              <a:t>Click to edit Master text styles</a:t>
            </a:r>
          </a:p>
        </p:txBody>
      </p:sp>
      <p:sp>
        <p:nvSpPr>
          <p:cNvPr id="10" name="Text Placeholder 3"/>
          <p:cNvSpPr>
            <a:spLocks noGrp="1"/>
          </p:cNvSpPr>
          <p:nvPr>
            <p:ph type="body" sz="half" idx="2"/>
          </p:nvPr>
        </p:nvSpPr>
        <p:spPr>
          <a:xfrm>
            <a:off x="1154954" y="5029198"/>
            <a:ext cx="8825659" cy="997858"/>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4DF2B60-2887-487C-8794-33734980DAF1}" type="datetimeFigureOut">
              <a:rPr lang="en-US" smtClean="0">
                <a:solidFill>
                  <a:srgbClr val="B01513"/>
                </a:solidFill>
              </a:rPr>
              <a:pPr/>
              <a:t>10/7/2017</a:t>
            </a:fld>
            <a:endParaRPr lang="en-US">
              <a:solidFill>
                <a:srgbClr val="B01513"/>
              </a:solidFill>
            </a:endParaRPr>
          </a:p>
        </p:txBody>
      </p:sp>
      <p:sp>
        <p:nvSpPr>
          <p:cNvPr id="5" name="Footer Placeholder 4"/>
          <p:cNvSpPr>
            <a:spLocks noGrp="1"/>
          </p:cNvSpPr>
          <p:nvPr>
            <p:ph type="ftr" sz="quarter" idx="11"/>
          </p:nvPr>
        </p:nvSpPr>
        <p:spPr/>
        <p:txBody>
          <a:bodyPr/>
          <a:lstStyle/>
          <a:p>
            <a:endParaRPr lang="en-US">
              <a:solidFill>
                <a:srgbClr val="B01513"/>
              </a:solidFill>
            </a:endParaRPr>
          </a:p>
        </p:txBody>
      </p:sp>
      <p:sp>
        <p:nvSpPr>
          <p:cNvPr id="23" name="Rectangle 2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B87E5C9C-29F3-4231-8DBA-5FBC2D2124F4}"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9522923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17" name="Group 16"/>
          <p:cNvGrpSpPr/>
          <p:nvPr/>
        </p:nvGrpSpPr>
        <p:grpSpPr>
          <a:xfrm>
            <a:off x="-1588" y="0"/>
            <a:ext cx="12193588" cy="6861555"/>
            <a:chOff x="-1588" y="0"/>
            <a:chExt cx="12193588" cy="6861555"/>
          </a:xfrm>
        </p:grpSpPr>
        <p:sp>
          <p:nvSpPr>
            <p:cNvPr id="12" name="Rectangle 11"/>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Rectangle 8"/>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8"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7"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2679192"/>
            <a:ext cx="4343400" cy="2286000"/>
          </a:xfrm>
          <a:prstGeom prst="rect">
            <a:avLst/>
          </a:prstGeom>
        </p:spPr>
        <p:txBody>
          <a:bodyPr anchor="ctr" anchorCtr="0"/>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894576" y="2679192"/>
            <a:ext cx="3758184" cy="2286000"/>
          </a:xfrm>
        </p:spPr>
        <p:txBody>
          <a:bodyPr anchor="ctr" anchorCtr="0"/>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3506EC2-BB33-465A-B4B2-92312FED718E}" type="datetimeFigureOut">
              <a:rPr lang="en-US" smtClean="0"/>
              <a:t>10/7/2017</a:t>
            </a:fld>
            <a:endParaRPr lang="en-US"/>
          </a:p>
        </p:txBody>
      </p:sp>
      <p:sp>
        <p:nvSpPr>
          <p:cNvPr id="5" name="Footer Placeholder 4"/>
          <p:cNvSpPr>
            <a:spLocks noGrp="1"/>
          </p:cNvSpPr>
          <p:nvPr>
            <p:ph type="ftr" sz="quarter" idx="11"/>
          </p:nvPr>
        </p:nvSpPr>
        <p:spPr/>
        <p:txBody>
          <a:bodyPr/>
          <a:lstStyle>
            <a:lvl1pPr>
              <a:defRPr sz="1000" b="1"/>
            </a:lvl1pPr>
          </a:lstStyle>
          <a:p>
            <a:endParaRPr lang="en-US"/>
          </a:p>
        </p:txBody>
      </p:sp>
      <p:sp>
        <p:nvSpPr>
          <p:cNvPr id="10" name="Rectangle 9"/>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B9EC3C23-504F-4F5E-A942-F4AAC7353AE0}" type="slidenum">
              <a:rPr lang="en-US" smtClean="0"/>
              <a:t>‹#›</a:t>
            </a:fld>
            <a:endParaRPr lang="en-US"/>
          </a:p>
        </p:txBody>
      </p:sp>
    </p:spTree>
    <p:extLst>
      <p:ext uri="{BB962C8B-B14F-4D97-AF65-F5344CB8AC3E}">
        <p14:creationId xmlns:p14="http://schemas.microsoft.com/office/powerpoint/2010/main" val="270665840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16" name="Group 15"/>
          <p:cNvGrpSpPr/>
          <p:nvPr/>
        </p:nvGrpSpPr>
        <p:grpSpPr>
          <a:xfrm>
            <a:off x="-1588" y="0"/>
            <a:ext cx="12193588" cy="6861555"/>
            <a:chOff x="-1588" y="0"/>
            <a:chExt cx="12193588" cy="6861555"/>
          </a:xfrm>
        </p:grpSpPr>
        <p:sp>
          <p:nvSpPr>
            <p:cNvPr id="11" name="Rectangle 10"/>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3525"/>
            <a:ext cx="8865623" cy="1819656"/>
          </a:xfrm>
          <a:prstGeom prst="rect">
            <a:avLst/>
          </a:prstGeo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5029200"/>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4DF2B60-2887-487C-8794-33734980DAF1}" type="datetimeFigureOut">
              <a:rPr lang="en-US" smtClean="0">
                <a:solidFill>
                  <a:srgbClr val="B01513"/>
                </a:solidFill>
              </a:rPr>
              <a:pPr/>
              <a:t>10/7/2017</a:t>
            </a:fld>
            <a:endParaRPr lang="en-US">
              <a:solidFill>
                <a:srgbClr val="B01513"/>
              </a:solidFill>
            </a:endParaRPr>
          </a:p>
        </p:txBody>
      </p:sp>
      <p:sp>
        <p:nvSpPr>
          <p:cNvPr id="5" name="Footer Placeholder 4"/>
          <p:cNvSpPr>
            <a:spLocks noGrp="1"/>
          </p:cNvSpPr>
          <p:nvPr>
            <p:ph type="ftr" sz="quarter" idx="11"/>
          </p:nvPr>
        </p:nvSpPr>
        <p:spPr/>
        <p:txBody>
          <a:bodyPr/>
          <a:lstStyle/>
          <a:p>
            <a:endParaRPr lang="en-US">
              <a:solidFill>
                <a:srgbClr val="B01513"/>
              </a:solidFill>
            </a:endParaRPr>
          </a:p>
        </p:txBody>
      </p:sp>
      <p:sp>
        <p:nvSpPr>
          <p:cNvPr id="10" name="Rectangle 9"/>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B87E5C9C-29F3-4231-8DBA-5FBC2D2124F4}"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56030928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a:prstGeom prst="rect">
            <a:avLst/>
          </a:prstGeom>
        </p:spPr>
        <p:txBody>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54954" y="2603500"/>
            <a:ext cx="3129168" cy="576261"/>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1154954" y="3179764"/>
            <a:ext cx="3129168" cy="2847290"/>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4512721" y="2603500"/>
            <a:ext cx="3145380" cy="576261"/>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4512721" y="3179764"/>
            <a:ext cx="3145380" cy="2847290"/>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886700" y="2595032"/>
            <a:ext cx="3161029" cy="58473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7886700" y="3179764"/>
            <a:ext cx="3161029" cy="2847290"/>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4384991" y="2603500"/>
            <a:ext cx="32564" cy="3423554"/>
          </a:xfrm>
          <a:prstGeom prst="line">
            <a:avLst/>
          </a:prstGeom>
          <a:ln w="12700" cmpd="sng">
            <a:solidFill>
              <a:schemeClr val="tx1">
                <a:lumMod val="75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5824" y="2603500"/>
            <a:ext cx="0" cy="3423554"/>
          </a:xfrm>
          <a:prstGeom prst="line">
            <a:avLst/>
          </a:prstGeom>
          <a:ln w="12700" cmpd="sng">
            <a:solidFill>
              <a:schemeClr val="tx1">
                <a:lumMod val="75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E4DF2B60-2887-487C-8794-33734980DAF1}" type="datetimeFigureOut">
              <a:rPr lang="en-US" smtClean="0">
                <a:solidFill>
                  <a:srgbClr val="B01513"/>
                </a:solidFill>
              </a:rPr>
              <a:pPr/>
              <a:t>10/7/2017</a:t>
            </a:fld>
            <a:endParaRPr lang="en-US">
              <a:solidFill>
                <a:srgbClr val="B01513"/>
              </a:solidFill>
            </a:endParaRPr>
          </a:p>
        </p:txBody>
      </p:sp>
      <p:sp>
        <p:nvSpPr>
          <p:cNvPr id="8" name="Footer Placeholder 7"/>
          <p:cNvSpPr>
            <a:spLocks noGrp="1"/>
          </p:cNvSpPr>
          <p:nvPr>
            <p:ph type="ftr" sz="quarter" idx="11"/>
          </p:nvPr>
        </p:nvSpPr>
        <p:spPr/>
        <p:txBody>
          <a:bodyPr/>
          <a:lstStyle/>
          <a:p>
            <a:endParaRPr lang="en-US">
              <a:solidFill>
                <a:srgbClr val="B01513"/>
              </a:solidFill>
            </a:endParaRPr>
          </a:p>
        </p:txBody>
      </p:sp>
      <p:sp>
        <p:nvSpPr>
          <p:cNvPr id="9" name="Slide Number Placeholder 8"/>
          <p:cNvSpPr>
            <a:spLocks noGrp="1"/>
          </p:cNvSpPr>
          <p:nvPr>
            <p:ph type="sldNum" sz="quarter" idx="12"/>
          </p:nvPr>
        </p:nvSpPr>
        <p:spPr/>
        <p:txBody>
          <a:bodyPr/>
          <a:lstStyle/>
          <a:p>
            <a:fld id="{B87E5C9C-29F3-4231-8DBA-5FBC2D2124F4}"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26771947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a:prstGeom prst="rect">
            <a:avLst/>
          </a:prstGeom>
        </p:spPr>
        <p:txBody>
          <a:bodyPr anchor="ctr" anchorCtr="0"/>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54954" y="4532845"/>
            <a:ext cx="3050438" cy="576260"/>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Picture Placeholder 2"/>
          <p:cNvSpPr>
            <a:spLocks noGrp="1" noChangeAspect="1"/>
          </p:cNvSpPr>
          <p:nvPr>
            <p:ph type="pic" idx="15"/>
          </p:nvPr>
        </p:nvSpPr>
        <p:spPr>
          <a:xfrm>
            <a:off x="1334552" y="2610916"/>
            <a:ext cx="2691242" cy="1584094"/>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1154954" y="5109107"/>
            <a:ext cx="3050438" cy="91794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4568865" y="4532842"/>
            <a:ext cx="30504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Picture Placeholder 2"/>
          <p:cNvSpPr>
            <a:spLocks noGrp="1" noChangeAspect="1"/>
          </p:cNvSpPr>
          <p:nvPr>
            <p:ph type="pic" idx="21"/>
          </p:nvPr>
        </p:nvSpPr>
        <p:spPr>
          <a:xfrm>
            <a:off x="474846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4568865" y="5109108"/>
            <a:ext cx="3050438" cy="91257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983433" y="4532842"/>
            <a:ext cx="30504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983433" y="5109107"/>
            <a:ext cx="3050438" cy="917947"/>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4384245" y="2603500"/>
            <a:ext cx="1" cy="3461811"/>
          </a:xfrm>
          <a:prstGeom prst="line">
            <a:avLst/>
          </a:prstGeom>
          <a:ln w="12700" cmpd="sng">
            <a:solidFill>
              <a:schemeClr val="tx1">
                <a:lumMod val="75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807352" y="2603500"/>
            <a:ext cx="0" cy="3461811"/>
          </a:xfrm>
          <a:prstGeom prst="line">
            <a:avLst/>
          </a:prstGeom>
          <a:ln w="12700" cmpd="sng">
            <a:solidFill>
              <a:schemeClr val="tx1">
                <a:lumMod val="75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E4DF2B60-2887-487C-8794-33734980DAF1}" type="datetimeFigureOut">
              <a:rPr lang="en-US" smtClean="0">
                <a:solidFill>
                  <a:srgbClr val="B01513"/>
                </a:solidFill>
              </a:rPr>
              <a:pPr/>
              <a:t>10/7/2017</a:t>
            </a:fld>
            <a:endParaRPr lang="en-US">
              <a:solidFill>
                <a:srgbClr val="B01513"/>
              </a:solidFill>
            </a:endParaRPr>
          </a:p>
        </p:txBody>
      </p:sp>
      <p:sp>
        <p:nvSpPr>
          <p:cNvPr id="8" name="Footer Placeholder 7"/>
          <p:cNvSpPr>
            <a:spLocks noGrp="1"/>
          </p:cNvSpPr>
          <p:nvPr>
            <p:ph type="ftr" sz="quarter" idx="11"/>
          </p:nvPr>
        </p:nvSpPr>
        <p:spPr/>
        <p:txBody>
          <a:bodyPr/>
          <a:lstStyle/>
          <a:p>
            <a:endParaRPr lang="en-US">
              <a:solidFill>
                <a:srgbClr val="B01513"/>
              </a:solidFill>
            </a:endParaRPr>
          </a:p>
        </p:txBody>
      </p:sp>
      <p:sp>
        <p:nvSpPr>
          <p:cNvPr id="9" name="Slide Number Placeholder 8"/>
          <p:cNvSpPr>
            <a:spLocks noGrp="1"/>
          </p:cNvSpPr>
          <p:nvPr>
            <p:ph type="sldNum" sz="quarter" idx="12"/>
          </p:nvPr>
        </p:nvSpPr>
        <p:spPr/>
        <p:txBody>
          <a:bodyPr/>
          <a:lstStyle/>
          <a:p>
            <a:fld id="{B87E5C9C-29F3-4231-8DBA-5FBC2D2124F4}"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50982921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a:prstGeom prst="rect">
            <a:avLst/>
          </a:prstGeo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54954" y="2595033"/>
            <a:ext cx="8825659" cy="3424768"/>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4DF2B60-2887-487C-8794-33734980DAF1}" type="datetimeFigureOut">
              <a:rPr lang="en-US" smtClean="0">
                <a:solidFill>
                  <a:srgbClr val="B01513"/>
                </a:solidFill>
              </a:rPr>
              <a:pPr/>
              <a:t>10/7/2017</a:t>
            </a:fld>
            <a:endParaRPr lang="en-US">
              <a:solidFill>
                <a:srgbClr val="B01513"/>
              </a:solidFill>
            </a:endParaRPr>
          </a:p>
        </p:txBody>
      </p:sp>
      <p:sp>
        <p:nvSpPr>
          <p:cNvPr id="5" name="Footer Placeholder 4"/>
          <p:cNvSpPr>
            <a:spLocks noGrp="1"/>
          </p:cNvSpPr>
          <p:nvPr>
            <p:ph type="ftr" sz="quarter" idx="11"/>
          </p:nvPr>
        </p:nvSpPr>
        <p:spPr/>
        <p:txBody>
          <a:bodyPr/>
          <a:lstStyle/>
          <a:p>
            <a:endParaRPr lang="en-US">
              <a:solidFill>
                <a:srgbClr val="B01513"/>
              </a:solidFill>
            </a:endParaRPr>
          </a:p>
        </p:txBody>
      </p:sp>
      <p:sp>
        <p:nvSpPr>
          <p:cNvPr id="6" name="Slide Number Placeholder 5"/>
          <p:cNvSpPr>
            <a:spLocks noGrp="1"/>
          </p:cNvSpPr>
          <p:nvPr>
            <p:ph type="sldNum" sz="quarter" idx="12"/>
          </p:nvPr>
        </p:nvSpPr>
        <p:spPr/>
        <p:txBody>
          <a:bodyPr/>
          <a:lstStyle/>
          <a:p>
            <a:fld id="{B87E5C9C-29F3-4231-8DBA-5FBC2D2124F4}"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79680697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8" name="Group 7"/>
          <p:cNvGrpSpPr/>
          <p:nvPr/>
        </p:nvGrpSpPr>
        <p:grpSpPr>
          <a:xfrm>
            <a:off x="-1588" y="0"/>
            <a:ext cx="12193588" cy="6861555"/>
            <a:chOff x="-1588" y="0"/>
            <a:chExt cx="12193588" cy="6861555"/>
          </a:xfrm>
        </p:grpSpPr>
        <p:sp>
          <p:nvSpPr>
            <p:cNvPr id="15" name="Rectangle 14"/>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3" name="Rectangle 12"/>
            <p:cNvSpPr/>
            <p:nvPr/>
          </p:nvSpPr>
          <p:spPr>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6"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76756" y="1278466"/>
            <a:ext cx="1441567" cy="4748591"/>
          </a:xfrm>
          <a:prstGeom prst="rect">
            <a:avLst/>
          </a:prstGeo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54954" y="1278465"/>
            <a:ext cx="6256025" cy="474859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4DF2B60-2887-487C-8794-33734980DAF1}" type="datetimeFigureOut">
              <a:rPr lang="en-US" smtClean="0">
                <a:solidFill>
                  <a:srgbClr val="B01513"/>
                </a:solidFill>
              </a:rPr>
              <a:pPr/>
              <a:t>10/7/2017</a:t>
            </a:fld>
            <a:endParaRPr lang="en-US">
              <a:solidFill>
                <a:srgbClr val="B01513"/>
              </a:solidFill>
            </a:endParaRPr>
          </a:p>
        </p:txBody>
      </p:sp>
      <p:sp>
        <p:nvSpPr>
          <p:cNvPr id="5" name="Footer Placeholder 4"/>
          <p:cNvSpPr>
            <a:spLocks noGrp="1"/>
          </p:cNvSpPr>
          <p:nvPr>
            <p:ph type="ftr" sz="quarter" idx="11"/>
          </p:nvPr>
        </p:nvSpPr>
        <p:spPr/>
        <p:txBody>
          <a:bodyPr/>
          <a:lstStyle/>
          <a:p>
            <a:endParaRPr lang="en-US">
              <a:solidFill>
                <a:srgbClr val="B01513"/>
              </a:solidFill>
            </a:endParaRPr>
          </a:p>
        </p:txBody>
      </p:sp>
      <p:sp>
        <p:nvSpPr>
          <p:cNvPr id="20" name="Rectangle 19"/>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B87E5C9C-29F3-4231-8DBA-5FBC2D2124F4}"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4703047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154953" y="969264"/>
            <a:ext cx="8825659" cy="704088"/>
          </a:xfrm>
          <a:prstGeom prst="rect">
            <a:avLst/>
          </a:prstGeo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54954" y="2603500"/>
            <a:ext cx="4828032" cy="3416301"/>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08776" y="2603500"/>
            <a:ext cx="4828032" cy="341630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3506EC2-BB33-465A-B4B2-92312FED718E}" type="datetimeFigureOut">
              <a:rPr lang="en-US" smtClean="0"/>
              <a:t>10/7/2017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EC3C23-504F-4F5E-A942-F4AAC7353AE0}" type="slidenum">
              <a:rPr lang="en-US" smtClean="0"/>
              <a:t>‹#›</a:t>
            </a:fld>
            <a:endParaRPr lang="en-US"/>
          </a:p>
        </p:txBody>
      </p:sp>
    </p:spTree>
    <p:extLst>
      <p:ext uri="{BB962C8B-B14F-4D97-AF65-F5344CB8AC3E}">
        <p14:creationId xmlns:p14="http://schemas.microsoft.com/office/powerpoint/2010/main" val="37573681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54954" y="969264"/>
            <a:ext cx="8825659" cy="704088"/>
          </a:xfrm>
          <a:prstGeom prst="rect">
            <a:avLst/>
          </a:prstGeo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54954" y="2606040"/>
            <a:ext cx="4828032"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54954" y="3198448"/>
            <a:ext cx="4828032" cy="2843784"/>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08776" y="2606040"/>
            <a:ext cx="4828032"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08711" y="3187921"/>
            <a:ext cx="4825160" cy="2854311"/>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3506EC2-BB33-465A-B4B2-92312FED718E}" type="datetimeFigureOut">
              <a:rPr lang="en-US" smtClean="0"/>
              <a:t>10/7/2017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9EC3C23-504F-4F5E-A942-F4AAC7353AE0}" type="slidenum">
              <a:rPr lang="en-US" smtClean="0"/>
              <a:t>‹#›</a:t>
            </a:fld>
            <a:endParaRPr lang="en-US"/>
          </a:p>
        </p:txBody>
      </p:sp>
    </p:spTree>
    <p:extLst>
      <p:ext uri="{BB962C8B-B14F-4D97-AF65-F5344CB8AC3E}">
        <p14:creationId xmlns:p14="http://schemas.microsoft.com/office/powerpoint/2010/main" val="24200867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152144" y="969264"/>
            <a:ext cx="8825659" cy="704088"/>
          </a:xfrm>
          <a:prstGeom prst="rect">
            <a:avLst/>
          </a:prstGeo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53506EC2-BB33-465A-B4B2-92312FED718E}" type="datetimeFigureOut">
              <a:rPr lang="en-US" smtClean="0"/>
              <a:t>10/7/2017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9EC3C23-504F-4F5E-A942-F4AAC7353AE0}" type="slidenum">
              <a:rPr lang="en-US" smtClean="0"/>
              <a:t>‹#›</a:t>
            </a:fld>
            <a:endParaRPr lang="en-US"/>
          </a:p>
        </p:txBody>
      </p:sp>
    </p:spTree>
    <p:extLst>
      <p:ext uri="{BB962C8B-B14F-4D97-AF65-F5344CB8AC3E}">
        <p14:creationId xmlns:p14="http://schemas.microsoft.com/office/powerpoint/2010/main" val="9766704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506EC2-BB33-465A-B4B2-92312FED718E}" type="datetimeFigureOut">
              <a:rPr lang="en-US" smtClean="0"/>
              <a:t>10/7/2017</a:t>
            </a:fld>
            <a:endParaRPr lang="en-US"/>
          </a:p>
        </p:txBody>
      </p:sp>
      <p:sp>
        <p:nvSpPr>
          <p:cNvPr id="3" name="Footer Placeholder 2"/>
          <p:cNvSpPr>
            <a:spLocks noGrp="1"/>
          </p:cNvSpPr>
          <p:nvPr>
            <p:ph type="ftr" sz="quarter" idx="11"/>
          </p:nvPr>
        </p:nvSpPr>
        <p:spPr/>
        <p:txBody>
          <a:bodyPr/>
          <a:lstStyle/>
          <a:p>
            <a:endParaRPr lang="en-US"/>
          </a:p>
        </p:txBody>
      </p:sp>
      <p:sp>
        <p:nvSpPr>
          <p:cNvPr id="6" name="Rectangle 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B9EC3C23-504F-4F5E-A942-F4AAC7353AE0}" type="slidenum">
              <a:rPr lang="en-US" smtClean="0"/>
              <a:t>‹#›</a:t>
            </a:fld>
            <a:endParaRPr lang="en-US"/>
          </a:p>
        </p:txBody>
      </p:sp>
    </p:spTree>
    <p:extLst>
      <p:ext uri="{BB962C8B-B14F-4D97-AF65-F5344CB8AC3E}">
        <p14:creationId xmlns:p14="http://schemas.microsoft.com/office/powerpoint/2010/main" val="17570342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18" name="Group 17"/>
          <p:cNvGrpSpPr/>
          <p:nvPr/>
        </p:nvGrpSpPr>
        <p:grpSpPr>
          <a:xfrm>
            <a:off x="-1588" y="0"/>
            <a:ext cx="12193588" cy="6861555"/>
            <a:chOff x="-1588" y="0"/>
            <a:chExt cx="12193588" cy="6861555"/>
          </a:xfrm>
        </p:grpSpPr>
        <p:sp>
          <p:nvSpPr>
            <p:cNvPr id="12" name="Rectangle 11"/>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0"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3" y="1298448"/>
            <a:ext cx="2793159" cy="1597152"/>
          </a:xfrm>
          <a:prstGeom prst="rect">
            <a:avLst/>
          </a:prstGeo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779008" y="1447800"/>
            <a:ext cx="5195997" cy="457200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bwMode="gray">
          <a:xfrm>
            <a:off x="1154953" y="3129280"/>
            <a:ext cx="2793159" cy="2895599"/>
          </a:xfrm>
        </p:spPr>
        <p:txBody>
          <a:bodyPr/>
          <a:lstStyle>
            <a:lvl1pPr marL="0" indent="0">
              <a:buNone/>
              <a:defRPr sz="1400">
                <a:solidFill>
                  <a:schemeClr val="tx2">
                    <a:lumMod val="40000"/>
                    <a:lumOff val="6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3506EC2-BB33-465A-B4B2-92312FED718E}" type="datetimeFigureOut">
              <a:rPr lang="en-US" smtClean="0"/>
              <a:t>10/7/2017</a:t>
            </a:fld>
            <a:endParaRPr lang="en-US"/>
          </a:p>
        </p:txBody>
      </p:sp>
      <p:sp>
        <p:nvSpPr>
          <p:cNvPr id="6" name="Footer Placeholder 5"/>
          <p:cNvSpPr>
            <a:spLocks noGrp="1"/>
          </p:cNvSpPr>
          <p:nvPr>
            <p:ph type="ftr" sz="quarter" idx="11"/>
          </p:nvPr>
        </p:nvSpPr>
        <p:spPr/>
        <p:txBody>
          <a:bodyPr/>
          <a:lstStyle/>
          <a:p>
            <a:endParaRPr lang="en-US"/>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B9EC3C23-504F-4F5E-A942-F4AAC7353AE0}" type="slidenum">
              <a:rPr lang="en-US" smtClean="0"/>
              <a:t>‹#›</a:t>
            </a:fld>
            <a:endParaRPr lang="en-US"/>
          </a:p>
        </p:txBody>
      </p:sp>
    </p:spTree>
    <p:extLst>
      <p:ext uri="{BB962C8B-B14F-4D97-AF65-F5344CB8AC3E}">
        <p14:creationId xmlns:p14="http://schemas.microsoft.com/office/powerpoint/2010/main" val="1523650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18" name="Group 17"/>
          <p:cNvGrpSpPr/>
          <p:nvPr/>
        </p:nvGrpSpPr>
        <p:grpSpPr>
          <a:xfrm>
            <a:off x="-1588" y="0"/>
            <a:ext cx="12193588" cy="6861555"/>
            <a:chOff x="-1588" y="0"/>
            <a:chExt cx="12193588" cy="6861555"/>
          </a:xfrm>
        </p:grpSpPr>
        <p:sp>
          <p:nvSpPr>
            <p:cNvPr id="12" name="Rectangle 11"/>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0"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3907" y="1693332"/>
            <a:ext cx="3860259" cy="1735668"/>
          </a:xfrm>
          <a:prstGeom prst="rect">
            <a:avLst/>
          </a:prstGeo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bwMode="gray">
          <a:xfrm>
            <a:off x="1154955" y="3657600"/>
            <a:ext cx="3859212" cy="1371600"/>
          </a:xfrm>
        </p:spPr>
        <p:txBody>
          <a:bodyPr>
            <a:normAutofit/>
          </a:bodyPr>
          <a:lstStyle>
            <a:lvl1pPr marL="0" indent="0">
              <a:buNone/>
              <a:defRPr sz="1400">
                <a:solidFill>
                  <a:schemeClr val="tx2">
                    <a:lumMod val="40000"/>
                    <a:lumOff val="6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3506EC2-BB33-465A-B4B2-92312FED718E}" type="datetimeFigureOut">
              <a:rPr lang="en-US" smtClean="0"/>
              <a:t>10/7/2017</a:t>
            </a:fld>
            <a:endParaRPr lang="en-US"/>
          </a:p>
        </p:txBody>
      </p:sp>
      <p:sp>
        <p:nvSpPr>
          <p:cNvPr id="6" name="Footer Placeholder 5"/>
          <p:cNvSpPr>
            <a:spLocks noGrp="1"/>
          </p:cNvSpPr>
          <p:nvPr>
            <p:ph type="ftr" sz="quarter" idx="11"/>
          </p:nvPr>
        </p:nvSpPr>
        <p:spPr/>
        <p:txBody>
          <a:bodyPr/>
          <a:lstStyle/>
          <a:p>
            <a:endParaRPr lang="en-US"/>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B9EC3C23-504F-4F5E-A942-F4AAC7353AE0}" type="slidenum">
              <a:rPr lang="en-US" smtClean="0"/>
              <a:t>‹#›</a:t>
            </a:fld>
            <a:endParaRPr lang="en-US"/>
          </a:p>
        </p:txBody>
      </p:sp>
    </p:spTree>
    <p:extLst>
      <p:ext uri="{BB962C8B-B14F-4D97-AF65-F5344CB8AC3E}">
        <p14:creationId xmlns:p14="http://schemas.microsoft.com/office/powerpoint/2010/main" val="8759002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theme" Target="../theme/theme2.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19" Type="http://schemas.openxmlformats.org/officeDocument/2006/relationships/image" Target="../media/image1.jpeg"/><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2" name="Group 1"/>
          <p:cNvGrpSpPr/>
          <p:nvPr/>
        </p:nvGrpSpPr>
        <p:grpSpPr>
          <a:xfrm>
            <a:off x="-1588" y="0"/>
            <a:ext cx="12193588" cy="6861555"/>
            <a:chOff x="-1588" y="0"/>
            <a:chExt cx="12193588" cy="6861555"/>
          </a:xfrm>
        </p:grpSpPr>
        <p:sp>
          <p:nvSpPr>
            <p:cNvPr id="12" name="Rectangle 11"/>
            <p:cNvSpPr/>
            <p:nvPr/>
          </p:nvSpPr>
          <p:spPr>
            <a:xfrm>
              <a:off x="0" y="0"/>
              <a:ext cx="12192000" cy="6858000"/>
            </a:xfrm>
            <a:prstGeom prst="rect">
              <a:avLst/>
            </a:prstGeom>
            <a:blipFill>
              <a:blip r:embed="rId19">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Oval 20"/>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4"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7"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2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30"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652760" y="6391656"/>
            <a:ext cx="990599" cy="304799"/>
          </a:xfrm>
          <a:prstGeom prst="rect">
            <a:avLst/>
          </a:prstGeom>
        </p:spPr>
        <p:txBody>
          <a:bodyPr vert="horz" lIns="91440" tIns="45720" rIns="91440" bIns="45720" rtlCol="0" anchor="ctr" anchorCtr="0"/>
          <a:lstStyle>
            <a:lvl1pPr algn="r">
              <a:defRPr sz="1000" b="1" i="0">
                <a:solidFill>
                  <a:schemeClr val="accent1"/>
                </a:solidFill>
              </a:defRPr>
            </a:lvl1pPr>
          </a:lstStyle>
          <a:p>
            <a:fld id="{53506EC2-BB33-465A-B4B2-92312FED718E}" type="datetimeFigureOut">
              <a:rPr lang="en-US" smtClean="0"/>
              <a:t>10/7/2017</a:t>
            </a:fld>
            <a:endParaRPr lang="en-US"/>
          </a:p>
        </p:txBody>
      </p:sp>
      <p:sp>
        <p:nvSpPr>
          <p:cNvPr id="5" name="Footer Placeholder 4"/>
          <p:cNvSpPr>
            <a:spLocks noGrp="1"/>
          </p:cNvSpPr>
          <p:nvPr>
            <p:ph type="ftr" sz="quarter" idx="3"/>
          </p:nvPr>
        </p:nvSpPr>
        <p:spPr>
          <a:xfrm>
            <a:off x="557784" y="6391656"/>
            <a:ext cx="3867912" cy="310896"/>
          </a:xfrm>
          <a:prstGeom prst="rect">
            <a:avLst/>
          </a:prstGeom>
        </p:spPr>
        <p:txBody>
          <a:bodyPr vert="horz" lIns="91440" tIns="45720" rIns="91440" bIns="45720" rtlCol="0" anchor="ctr" anchorCtr="0"/>
          <a:lstStyle>
            <a:lvl1pPr algn="l">
              <a:defRPr sz="1000" b="1" i="0">
                <a:solidFill>
                  <a:schemeClr val="accent1"/>
                </a:solidFill>
              </a:defRPr>
            </a:lvl1pPr>
          </a:lstStyle>
          <a:p>
            <a:endParaRPr lang="en-US"/>
          </a:p>
        </p:txBody>
      </p:sp>
      <p:sp>
        <p:nvSpPr>
          <p:cNvPr id="29" name="Rectangle 2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B9EC3C23-504F-4F5E-A942-F4AAC7353AE0}" type="slidenum">
              <a:rPr lang="en-US" smtClean="0"/>
              <a:t>‹#›</a:t>
            </a:fld>
            <a:endParaRPr lang="en-US"/>
          </a:p>
        </p:txBody>
      </p:sp>
    </p:spTree>
    <p:extLst>
      <p:ext uri="{BB962C8B-B14F-4D97-AF65-F5344CB8AC3E}">
        <p14:creationId xmlns:p14="http://schemas.microsoft.com/office/powerpoint/2010/main" val="2927674708"/>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2" name="Group 1"/>
          <p:cNvGrpSpPr/>
          <p:nvPr/>
        </p:nvGrpSpPr>
        <p:grpSpPr>
          <a:xfrm>
            <a:off x="-1588" y="0"/>
            <a:ext cx="12193588" cy="6861555"/>
            <a:chOff x="-1588" y="0"/>
            <a:chExt cx="12193588" cy="6861555"/>
          </a:xfrm>
        </p:grpSpPr>
        <p:sp>
          <p:nvSpPr>
            <p:cNvPr id="12" name="Rectangle 11"/>
            <p:cNvSpPr/>
            <p:nvPr/>
          </p:nvSpPr>
          <p:spPr>
            <a:xfrm>
              <a:off x="0" y="0"/>
              <a:ext cx="12192000" cy="6858000"/>
            </a:xfrm>
            <a:prstGeom prst="rect">
              <a:avLst/>
            </a:prstGeom>
            <a:blipFill>
              <a:blip r:embed="rId19">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Oval 20"/>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4"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7"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2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30"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652760" y="6391656"/>
            <a:ext cx="990599" cy="304799"/>
          </a:xfrm>
          <a:prstGeom prst="rect">
            <a:avLst/>
          </a:prstGeom>
        </p:spPr>
        <p:txBody>
          <a:bodyPr vert="horz" lIns="91440" tIns="45720" rIns="91440" bIns="45720" rtlCol="0" anchor="ctr" anchorCtr="0"/>
          <a:lstStyle>
            <a:lvl1pPr algn="r">
              <a:defRPr sz="1000" b="1" i="0">
                <a:solidFill>
                  <a:schemeClr val="accent1"/>
                </a:solidFill>
              </a:defRPr>
            </a:lvl1pPr>
          </a:lstStyle>
          <a:p>
            <a:fld id="{E4DF2B60-2887-487C-8794-33734980DAF1}" type="datetimeFigureOut">
              <a:rPr lang="en-US" smtClean="0">
                <a:solidFill>
                  <a:srgbClr val="B01513"/>
                </a:solidFill>
              </a:rPr>
              <a:pPr/>
              <a:t>10/7/2017</a:t>
            </a:fld>
            <a:endParaRPr lang="en-US">
              <a:solidFill>
                <a:srgbClr val="B01513"/>
              </a:solidFill>
            </a:endParaRPr>
          </a:p>
        </p:txBody>
      </p:sp>
      <p:sp>
        <p:nvSpPr>
          <p:cNvPr id="5" name="Footer Placeholder 4"/>
          <p:cNvSpPr>
            <a:spLocks noGrp="1"/>
          </p:cNvSpPr>
          <p:nvPr>
            <p:ph type="ftr" sz="quarter" idx="3"/>
          </p:nvPr>
        </p:nvSpPr>
        <p:spPr>
          <a:xfrm>
            <a:off x="557784" y="6391656"/>
            <a:ext cx="3867912" cy="310896"/>
          </a:xfrm>
          <a:prstGeom prst="rect">
            <a:avLst/>
          </a:prstGeom>
        </p:spPr>
        <p:txBody>
          <a:bodyPr vert="horz" lIns="91440" tIns="45720" rIns="91440" bIns="45720" rtlCol="0" anchor="ctr" anchorCtr="0"/>
          <a:lstStyle>
            <a:lvl1pPr algn="l">
              <a:defRPr sz="1000" b="1" i="0">
                <a:solidFill>
                  <a:schemeClr val="accent1"/>
                </a:solidFill>
              </a:defRPr>
            </a:lvl1pPr>
          </a:lstStyle>
          <a:p>
            <a:endParaRPr lang="en-US">
              <a:solidFill>
                <a:srgbClr val="B01513"/>
              </a:solidFill>
            </a:endParaRPr>
          </a:p>
        </p:txBody>
      </p:sp>
      <p:sp>
        <p:nvSpPr>
          <p:cNvPr id="29" name="Rectangle 2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B87E5C9C-29F3-4231-8DBA-5FBC2D2124F4}"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445204836"/>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 id="2147483713" r:id="rId17"/>
  </p:sldLayoutIdLs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8.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2970670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54993" y="940216"/>
            <a:ext cx="5178939" cy="706964"/>
          </a:xfrm>
        </p:spPr>
        <p:txBody>
          <a:bodyPr/>
          <a:lstStyle/>
          <a:p>
            <a:r>
              <a:rPr lang="en-US" dirty="0" smtClean="0"/>
              <a:t>We don’t have to sin</a:t>
            </a:r>
            <a:endParaRPr lang="en-US" dirty="0"/>
          </a:p>
        </p:txBody>
      </p:sp>
      <p:sp>
        <p:nvSpPr>
          <p:cNvPr id="3" name="Content Placeholder 2"/>
          <p:cNvSpPr>
            <a:spLocks noGrp="1"/>
          </p:cNvSpPr>
          <p:nvPr>
            <p:ph idx="1"/>
          </p:nvPr>
        </p:nvSpPr>
        <p:spPr>
          <a:xfrm>
            <a:off x="4048134" y="2447568"/>
            <a:ext cx="7931215" cy="4900740"/>
          </a:xfrm>
        </p:spPr>
        <p:txBody>
          <a:bodyPr>
            <a:normAutofit fontScale="92500"/>
          </a:bodyPr>
          <a:lstStyle/>
          <a:p>
            <a:pPr marL="0" indent="0">
              <a:buNone/>
            </a:pPr>
            <a:r>
              <a:rPr lang="en-US" sz="3600" dirty="0" smtClean="0"/>
              <a:t>“</a:t>
            </a:r>
            <a:r>
              <a:rPr lang="en-US" sz="3600" dirty="0"/>
              <a:t>No temptation has overtaken you but such as is common to man; and God is faithful, who will not allow you to be tempted beyond what you are able, but with the temptation will provide the way of escape also, so that you will be able to endure it” </a:t>
            </a:r>
            <a:endParaRPr lang="en-US" sz="3600" dirty="0" smtClean="0"/>
          </a:p>
          <a:p>
            <a:pPr marL="0" indent="0">
              <a:buNone/>
            </a:pPr>
            <a:r>
              <a:rPr lang="en-US" dirty="0"/>
              <a:t>	</a:t>
            </a:r>
            <a:r>
              <a:rPr lang="en-US" dirty="0" smtClean="0"/>
              <a:t>								1 </a:t>
            </a:r>
            <a:r>
              <a:rPr lang="en-US" dirty="0"/>
              <a:t>Corinthians </a:t>
            </a:r>
            <a:r>
              <a:rPr lang="en-US" dirty="0" smtClean="0"/>
              <a:t>10:13</a:t>
            </a:r>
          </a:p>
          <a:p>
            <a:pPr marL="0" indent="0">
              <a:buNone/>
            </a:pPr>
            <a:r>
              <a:rPr lang="en-US" dirty="0"/>
              <a:t/>
            </a:r>
            <a:br>
              <a:rPr lang="en-US" dirty="0"/>
            </a:br>
            <a:endParaRPr lang="en-US" dirty="0"/>
          </a:p>
        </p:txBody>
      </p:sp>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3241" y="937109"/>
            <a:ext cx="3196968" cy="5503115"/>
          </a:xfrm>
          <a:prstGeom prst="rect">
            <a:avLst/>
          </a:prstGeom>
        </p:spPr>
      </p:pic>
    </p:spTree>
    <p:extLst>
      <p:ext uri="{BB962C8B-B14F-4D97-AF65-F5344CB8AC3E}">
        <p14:creationId xmlns:p14="http://schemas.microsoft.com/office/powerpoint/2010/main" val="2358427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 don’t sin</a:t>
            </a:r>
            <a:endParaRPr lang="en-US" dirty="0"/>
          </a:p>
        </p:txBody>
      </p:sp>
      <p:sp>
        <p:nvSpPr>
          <p:cNvPr id="3" name="Content Placeholder 2"/>
          <p:cNvSpPr>
            <a:spLocks noGrp="1"/>
          </p:cNvSpPr>
          <p:nvPr>
            <p:ph idx="1"/>
          </p:nvPr>
        </p:nvSpPr>
        <p:spPr>
          <a:xfrm>
            <a:off x="405636" y="2419815"/>
            <a:ext cx="7982093" cy="3599985"/>
          </a:xfrm>
        </p:spPr>
        <p:txBody>
          <a:bodyPr>
            <a:noAutofit/>
          </a:bodyPr>
          <a:lstStyle/>
          <a:p>
            <a:r>
              <a:rPr lang="en-US" sz="3200" dirty="0" smtClean="0"/>
              <a:t>“</a:t>
            </a:r>
            <a:r>
              <a:rPr lang="en-US" sz="3200" dirty="0"/>
              <a:t>Truly, truly, I say to you, everyone who commits sin is the </a:t>
            </a:r>
            <a:r>
              <a:rPr lang="en-US" sz="3200" b="1" dirty="0">
                <a:solidFill>
                  <a:srgbClr val="FFC000"/>
                </a:solidFill>
              </a:rPr>
              <a:t>slave of sin</a:t>
            </a:r>
            <a:r>
              <a:rPr lang="en-US" sz="3200" dirty="0"/>
              <a:t>” </a:t>
            </a:r>
            <a:endParaRPr lang="en-US" sz="3200" dirty="0" smtClean="0"/>
          </a:p>
          <a:p>
            <a:pPr marL="0" indent="0">
              <a:spcBef>
                <a:spcPts val="0"/>
              </a:spcBef>
              <a:buNone/>
            </a:pPr>
            <a:r>
              <a:rPr lang="en-US" sz="2800" dirty="0"/>
              <a:t>	</a:t>
            </a:r>
            <a:r>
              <a:rPr lang="en-US" sz="2800" dirty="0" smtClean="0"/>
              <a:t>										</a:t>
            </a:r>
            <a:r>
              <a:rPr lang="en-US" sz="2000" dirty="0" smtClean="0"/>
              <a:t>John 8:34 </a:t>
            </a:r>
          </a:p>
          <a:p>
            <a:pPr>
              <a:spcBef>
                <a:spcPts val="2400"/>
              </a:spcBef>
            </a:pPr>
            <a:r>
              <a:rPr lang="en-US" sz="3200" dirty="0" smtClean="0"/>
              <a:t>“</a:t>
            </a:r>
            <a:r>
              <a:rPr lang="en-US" sz="3200" dirty="0"/>
              <a:t>our old self was crucified with Him, in order that our body of sin might be done away with, so that we would </a:t>
            </a:r>
            <a:r>
              <a:rPr lang="en-US" sz="3200" b="1" dirty="0">
                <a:solidFill>
                  <a:srgbClr val="FFC000"/>
                </a:solidFill>
              </a:rPr>
              <a:t>no longer be slaves to sin</a:t>
            </a:r>
            <a:r>
              <a:rPr lang="en-US" sz="3200" dirty="0"/>
              <a:t>” </a:t>
            </a:r>
            <a:endParaRPr lang="en-US" sz="3200" dirty="0" smtClean="0"/>
          </a:p>
          <a:p>
            <a:pPr marL="457200" lvl="1" indent="0">
              <a:spcBef>
                <a:spcPts val="0"/>
              </a:spcBef>
              <a:buNone/>
            </a:pPr>
            <a:r>
              <a:rPr lang="en-US" sz="2600" dirty="0" smtClean="0"/>
              <a:t>									</a:t>
            </a:r>
            <a:r>
              <a:rPr lang="en-US" sz="2600" dirty="0"/>
              <a:t>	</a:t>
            </a:r>
            <a:r>
              <a:rPr lang="en-US" sz="2000" dirty="0" smtClean="0"/>
              <a:t>Romans 6:6 </a:t>
            </a:r>
          </a:p>
        </p:txBody>
      </p:sp>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743221" y="1595063"/>
            <a:ext cx="2591086" cy="4460177"/>
          </a:xfrm>
          <a:prstGeom prst="rect">
            <a:avLst/>
          </a:prstGeom>
        </p:spPr>
      </p:pic>
    </p:spTree>
    <p:extLst>
      <p:ext uri="{BB962C8B-B14F-4D97-AF65-F5344CB8AC3E}">
        <p14:creationId xmlns:p14="http://schemas.microsoft.com/office/powerpoint/2010/main" val="3251294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 don’t sin</a:t>
            </a:r>
            <a:endParaRPr lang="en-US" dirty="0"/>
          </a:p>
        </p:txBody>
      </p:sp>
      <p:sp>
        <p:nvSpPr>
          <p:cNvPr id="3" name="Content Placeholder 2"/>
          <p:cNvSpPr>
            <a:spLocks noGrp="1"/>
          </p:cNvSpPr>
          <p:nvPr>
            <p:ph idx="1"/>
          </p:nvPr>
        </p:nvSpPr>
        <p:spPr>
          <a:xfrm>
            <a:off x="490654" y="2419815"/>
            <a:ext cx="7395187" cy="3599985"/>
          </a:xfrm>
        </p:spPr>
        <p:txBody>
          <a:bodyPr>
            <a:noAutofit/>
          </a:bodyPr>
          <a:lstStyle/>
          <a:p>
            <a:pPr marL="0" indent="0">
              <a:buNone/>
            </a:pPr>
            <a:r>
              <a:rPr lang="en-US" sz="3200" dirty="0" smtClean="0"/>
              <a:t>“</a:t>
            </a:r>
            <a:r>
              <a:rPr lang="en-US" sz="3200" dirty="0"/>
              <a:t>Therefore, since Christ has suffered in the flesh, arm yourselves also with the same purpose, because he who has suffered in the flesh has </a:t>
            </a:r>
            <a:r>
              <a:rPr lang="en-US" sz="3200" b="1" dirty="0">
                <a:solidFill>
                  <a:srgbClr val="FFC000"/>
                </a:solidFill>
              </a:rPr>
              <a:t>ceased from sin</a:t>
            </a:r>
            <a:r>
              <a:rPr lang="en-US" sz="3200" dirty="0"/>
              <a:t>, so as to live the rest of the time in the flesh no longer for the lusts of men, but for the will of God” </a:t>
            </a:r>
            <a:endParaRPr lang="en-US" sz="3200" dirty="0" smtClean="0"/>
          </a:p>
          <a:p>
            <a:pPr marL="0" indent="0">
              <a:buNone/>
            </a:pPr>
            <a:r>
              <a:rPr lang="en-US" sz="2800" dirty="0" smtClean="0"/>
              <a:t>	</a:t>
            </a:r>
            <a:r>
              <a:rPr lang="en-US" sz="2800" dirty="0"/>
              <a:t>	</a:t>
            </a:r>
            <a:r>
              <a:rPr lang="en-US" sz="2800" dirty="0" smtClean="0"/>
              <a:t>									</a:t>
            </a:r>
            <a:r>
              <a:rPr lang="en-US" sz="2000" dirty="0" smtClean="0"/>
              <a:t>1 </a:t>
            </a:r>
            <a:r>
              <a:rPr lang="en-US" sz="2000" dirty="0"/>
              <a:t>Peter </a:t>
            </a:r>
            <a:r>
              <a:rPr lang="en-US" sz="2000" dirty="0" smtClean="0"/>
              <a:t>4:1-2</a:t>
            </a:r>
            <a:r>
              <a:rPr lang="en-US" sz="2000" dirty="0"/>
              <a:t/>
            </a:r>
            <a:br>
              <a:rPr lang="en-US" sz="2000" dirty="0"/>
            </a:br>
            <a:endParaRPr lang="en-US" sz="2000" dirty="0"/>
          </a:p>
        </p:txBody>
      </p:sp>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235745" y="973669"/>
            <a:ext cx="3196968" cy="5503115"/>
          </a:xfrm>
          <a:prstGeom prst="rect">
            <a:avLst/>
          </a:prstGeom>
        </p:spPr>
      </p:pic>
    </p:spTree>
    <p:extLst>
      <p:ext uri="{BB962C8B-B14F-4D97-AF65-F5344CB8AC3E}">
        <p14:creationId xmlns:p14="http://schemas.microsoft.com/office/powerpoint/2010/main" val="259372082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21178" y="984820"/>
            <a:ext cx="4342597" cy="706964"/>
          </a:xfrm>
        </p:spPr>
        <p:txBody>
          <a:bodyPr/>
          <a:lstStyle/>
          <a:p>
            <a:r>
              <a:rPr lang="en-US" smtClean="0"/>
              <a:t>We sin</a:t>
            </a:r>
            <a:endParaRPr lang="en-US" dirty="0"/>
          </a:p>
        </p:txBody>
      </p:sp>
      <p:sp>
        <p:nvSpPr>
          <p:cNvPr id="3" name="Content Placeholder 2"/>
          <p:cNvSpPr>
            <a:spLocks noGrp="1"/>
          </p:cNvSpPr>
          <p:nvPr>
            <p:ph idx="1"/>
          </p:nvPr>
        </p:nvSpPr>
        <p:spPr>
          <a:xfrm>
            <a:off x="3990550" y="2337573"/>
            <a:ext cx="7687963" cy="5387700"/>
          </a:xfrm>
        </p:spPr>
        <p:txBody>
          <a:bodyPr>
            <a:noAutofit/>
          </a:bodyPr>
          <a:lstStyle/>
          <a:p>
            <a:r>
              <a:rPr lang="en-US" sz="3200" dirty="0" smtClean="0"/>
              <a:t>“</a:t>
            </a:r>
            <a:r>
              <a:rPr lang="en-US" sz="3200" dirty="0"/>
              <a:t>If we say that we have no sin, we are deceiving ourselves and the truth is not in </a:t>
            </a:r>
            <a:r>
              <a:rPr lang="en-US" sz="3200" dirty="0" smtClean="0"/>
              <a:t>us.” </a:t>
            </a:r>
          </a:p>
          <a:p>
            <a:pPr marL="0" indent="0">
              <a:spcBef>
                <a:spcPts val="0"/>
              </a:spcBef>
              <a:buNone/>
            </a:pPr>
            <a:r>
              <a:rPr lang="en-US" sz="3200" dirty="0"/>
              <a:t>	</a:t>
            </a:r>
            <a:r>
              <a:rPr lang="en-US" sz="2800" dirty="0" smtClean="0"/>
              <a:t>										</a:t>
            </a:r>
            <a:r>
              <a:rPr lang="en-US" sz="2000" dirty="0" smtClean="0"/>
              <a:t>1 </a:t>
            </a:r>
            <a:r>
              <a:rPr lang="en-US" sz="2000" dirty="0"/>
              <a:t>John </a:t>
            </a:r>
            <a:r>
              <a:rPr lang="en-US" sz="2000" dirty="0" smtClean="0"/>
              <a:t>1:8</a:t>
            </a:r>
          </a:p>
          <a:p>
            <a:pPr>
              <a:spcBef>
                <a:spcPts val="0"/>
              </a:spcBef>
            </a:pPr>
            <a:endParaRPr lang="en-US" sz="2800" dirty="0" smtClean="0"/>
          </a:p>
          <a:p>
            <a:pPr>
              <a:spcBef>
                <a:spcPts val="0"/>
              </a:spcBef>
            </a:pPr>
            <a:r>
              <a:rPr lang="en-US" sz="3200" dirty="0" smtClean="0"/>
              <a:t>“</a:t>
            </a:r>
            <a:r>
              <a:rPr lang="en-US" sz="3200" dirty="0"/>
              <a:t>If we say that we have not sinned, we make Him a liar and His word is not in </a:t>
            </a:r>
            <a:r>
              <a:rPr lang="en-US" sz="3200" dirty="0" smtClean="0"/>
              <a:t>us.”</a:t>
            </a:r>
            <a:r>
              <a:rPr lang="en-US" sz="2800" dirty="0" smtClean="0"/>
              <a:t> </a:t>
            </a:r>
          </a:p>
          <a:p>
            <a:pPr marL="0" indent="0">
              <a:spcBef>
                <a:spcPts val="0"/>
              </a:spcBef>
              <a:buNone/>
            </a:pPr>
            <a:r>
              <a:rPr lang="en-US" sz="2800" dirty="0" smtClean="0"/>
              <a:t>								</a:t>
            </a:r>
            <a:r>
              <a:rPr lang="en-US" sz="2800" dirty="0"/>
              <a:t>	</a:t>
            </a:r>
            <a:r>
              <a:rPr lang="en-US" sz="2800" dirty="0" smtClean="0"/>
              <a:t>		</a:t>
            </a:r>
            <a:r>
              <a:rPr lang="en-US" sz="2000" dirty="0" smtClean="0"/>
              <a:t>1 </a:t>
            </a:r>
            <a:r>
              <a:rPr lang="en-US" sz="2000" dirty="0"/>
              <a:t>John </a:t>
            </a:r>
            <a:r>
              <a:rPr lang="en-US" sz="2000" dirty="0" smtClean="0"/>
              <a:t>1:10</a:t>
            </a:r>
            <a:endParaRPr lang="en-US" sz="2000" dirty="0"/>
          </a:p>
        </p:txBody>
      </p:sp>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48813" y="973666"/>
            <a:ext cx="2777987" cy="5126048"/>
          </a:xfrm>
          <a:prstGeom prst="rect">
            <a:avLst/>
          </a:prstGeom>
        </p:spPr>
      </p:pic>
    </p:spTree>
    <p:extLst>
      <p:ext uri="{BB962C8B-B14F-4D97-AF65-F5344CB8AC3E}">
        <p14:creationId xmlns:p14="http://schemas.microsoft.com/office/powerpoint/2010/main" val="3586406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8444" y="973669"/>
            <a:ext cx="4387202" cy="706964"/>
          </a:xfrm>
        </p:spPr>
        <p:txBody>
          <a:bodyPr/>
          <a:lstStyle/>
          <a:p>
            <a:r>
              <a:rPr lang="en-US" dirty="0" smtClean="0"/>
              <a:t>We don’t sin</a:t>
            </a:r>
            <a:endParaRPr lang="en-US" dirty="0"/>
          </a:p>
        </p:txBody>
      </p:sp>
      <p:sp>
        <p:nvSpPr>
          <p:cNvPr id="3" name="Content Placeholder 2"/>
          <p:cNvSpPr>
            <a:spLocks noGrp="1"/>
          </p:cNvSpPr>
          <p:nvPr>
            <p:ph idx="1"/>
          </p:nvPr>
        </p:nvSpPr>
        <p:spPr>
          <a:xfrm>
            <a:off x="4293220" y="2331196"/>
            <a:ext cx="7442726" cy="4482790"/>
          </a:xfrm>
        </p:spPr>
        <p:txBody>
          <a:bodyPr>
            <a:noAutofit/>
          </a:bodyPr>
          <a:lstStyle/>
          <a:p>
            <a:pPr marL="0" indent="0">
              <a:buNone/>
            </a:pPr>
            <a:r>
              <a:rPr lang="en-US" sz="3200" dirty="0" smtClean="0"/>
              <a:t>“</a:t>
            </a:r>
            <a:r>
              <a:rPr lang="en-US" sz="3200" dirty="0"/>
              <a:t>Little children, make sure no one deceives you; the one who practices righteousness is righteous, just as He is righteous; the one who practices sin is of the </a:t>
            </a:r>
            <a:r>
              <a:rPr lang="en-US" sz="3200" dirty="0" smtClean="0"/>
              <a:t>devil;…</a:t>
            </a:r>
            <a:r>
              <a:rPr lang="en-US" sz="3200" b="1" dirty="0" smtClean="0"/>
              <a:t>No </a:t>
            </a:r>
            <a:r>
              <a:rPr lang="en-US" sz="3200" b="1" dirty="0"/>
              <a:t>one who is born of God practices sin</a:t>
            </a:r>
            <a:r>
              <a:rPr lang="en-US" sz="3200" dirty="0"/>
              <a:t>, because His seed abides in him; and he cannot sin, because he is born of God” </a:t>
            </a:r>
            <a:r>
              <a:rPr lang="en-US" sz="2000" dirty="0" smtClean="0"/>
              <a:t>									1 </a:t>
            </a:r>
            <a:r>
              <a:rPr lang="en-US" sz="2000" dirty="0"/>
              <a:t>John </a:t>
            </a:r>
            <a:r>
              <a:rPr lang="en-US" sz="2000" dirty="0" smtClean="0"/>
              <a:t>3:7-9</a:t>
            </a:r>
            <a:endParaRPr lang="en-US" sz="2000" dirty="0"/>
          </a:p>
          <a:p>
            <a:pPr marL="0" indent="0">
              <a:buNone/>
            </a:pPr>
            <a:endParaRPr lang="en-US" sz="2800" dirty="0"/>
          </a:p>
        </p:txBody>
      </p:sp>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75940" y="873308"/>
            <a:ext cx="3196968" cy="5503115"/>
          </a:xfrm>
          <a:prstGeom prst="rect">
            <a:avLst/>
          </a:prstGeom>
        </p:spPr>
      </p:pic>
    </p:spTree>
    <p:extLst>
      <p:ext uri="{BB962C8B-B14F-4D97-AF65-F5344CB8AC3E}">
        <p14:creationId xmlns:p14="http://schemas.microsoft.com/office/powerpoint/2010/main" val="4145262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1112" y="-802886"/>
            <a:ext cx="12310017" cy="8206678"/>
          </a:xfrm>
          <a:prstGeom prst="rect">
            <a:avLst/>
          </a:prstGeom>
          <a:effectLst>
            <a:glow rad="127000">
              <a:schemeClr val="accent1">
                <a:alpha val="61000"/>
              </a:schemeClr>
            </a:glow>
          </a:effectLst>
        </p:spPr>
      </p:pic>
      <p:sp>
        <p:nvSpPr>
          <p:cNvPr id="3" name="Content Placeholder 2"/>
          <p:cNvSpPr>
            <a:spLocks noGrp="1"/>
          </p:cNvSpPr>
          <p:nvPr>
            <p:ph idx="1"/>
          </p:nvPr>
        </p:nvSpPr>
        <p:spPr>
          <a:xfrm>
            <a:off x="5831171" y="78058"/>
            <a:ext cx="6148960" cy="4482790"/>
          </a:xfrm>
        </p:spPr>
        <p:txBody>
          <a:bodyPr>
            <a:noAutofit/>
          </a:bodyPr>
          <a:lstStyle/>
          <a:p>
            <a:pPr marL="0" indent="0">
              <a:buNone/>
            </a:pPr>
            <a:r>
              <a:rPr lang="en-US" sz="5400" dirty="0">
                <a:solidFill>
                  <a:schemeClr val="bg1"/>
                </a:solidFill>
                <a:effectLst>
                  <a:glow rad="698500">
                    <a:srgbClr val="0070C0">
                      <a:alpha val="63000"/>
                    </a:srgbClr>
                  </a:glow>
                </a:effectLst>
              </a:rPr>
              <a:t>“No one who abides in Him sins; no one who sins has seen Him or knows </a:t>
            </a:r>
            <a:r>
              <a:rPr lang="en-US" sz="5400" dirty="0" smtClean="0">
                <a:solidFill>
                  <a:schemeClr val="bg1"/>
                </a:solidFill>
                <a:effectLst>
                  <a:glow rad="698500">
                    <a:srgbClr val="0070C0">
                      <a:alpha val="63000"/>
                    </a:srgbClr>
                  </a:glow>
                </a:effectLst>
              </a:rPr>
              <a:t>Him.” </a:t>
            </a:r>
          </a:p>
          <a:p>
            <a:pPr marL="0" indent="0">
              <a:buNone/>
            </a:pPr>
            <a:r>
              <a:rPr lang="en-US" sz="2800" dirty="0">
                <a:solidFill>
                  <a:schemeClr val="bg1"/>
                </a:solidFill>
                <a:effectLst>
                  <a:glow rad="698500">
                    <a:srgbClr val="0070C0">
                      <a:alpha val="63000"/>
                    </a:srgbClr>
                  </a:glow>
                </a:effectLst>
              </a:rPr>
              <a:t>	</a:t>
            </a:r>
            <a:r>
              <a:rPr lang="en-US" sz="2800" dirty="0" smtClean="0">
                <a:solidFill>
                  <a:schemeClr val="bg1"/>
                </a:solidFill>
                <a:effectLst>
                  <a:glow rad="698500">
                    <a:srgbClr val="0070C0">
                      <a:alpha val="63000"/>
                    </a:srgbClr>
                  </a:glow>
                </a:effectLst>
              </a:rPr>
              <a:t>	</a:t>
            </a:r>
            <a:r>
              <a:rPr lang="en-US" sz="3200" dirty="0" smtClean="0">
                <a:solidFill>
                  <a:schemeClr val="bg1"/>
                </a:solidFill>
                <a:effectLst>
                  <a:glow rad="698500">
                    <a:srgbClr val="0070C0">
                      <a:alpha val="63000"/>
                    </a:srgbClr>
                  </a:glow>
                </a:effectLst>
              </a:rPr>
              <a:t>1 </a:t>
            </a:r>
            <a:r>
              <a:rPr lang="en-US" sz="3200" dirty="0">
                <a:solidFill>
                  <a:schemeClr val="bg1"/>
                </a:solidFill>
                <a:effectLst>
                  <a:glow rad="698500">
                    <a:srgbClr val="0070C0">
                      <a:alpha val="63000"/>
                    </a:srgbClr>
                  </a:glow>
                </a:effectLst>
              </a:rPr>
              <a:t>John </a:t>
            </a:r>
            <a:r>
              <a:rPr lang="en-US" sz="3200" dirty="0" smtClean="0">
                <a:solidFill>
                  <a:schemeClr val="bg1"/>
                </a:solidFill>
                <a:effectLst>
                  <a:glow rad="698500">
                    <a:srgbClr val="0070C0">
                      <a:alpha val="63000"/>
                    </a:srgbClr>
                  </a:glow>
                </a:effectLst>
              </a:rPr>
              <a:t>3:6</a:t>
            </a:r>
            <a:endParaRPr lang="en-US" sz="3200" dirty="0">
              <a:solidFill>
                <a:schemeClr val="bg1"/>
              </a:solidFill>
              <a:effectLst>
                <a:glow rad="698500">
                  <a:srgbClr val="0070C0">
                    <a:alpha val="63000"/>
                  </a:srgbClr>
                </a:glow>
              </a:effectLst>
            </a:endParaRPr>
          </a:p>
        </p:txBody>
      </p:sp>
    </p:spTree>
    <p:extLst>
      <p:ext uri="{BB962C8B-B14F-4D97-AF65-F5344CB8AC3E}">
        <p14:creationId xmlns:p14="http://schemas.microsoft.com/office/powerpoint/2010/main" val="334873334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Two types of flowers</a:t>
            </a:r>
            <a:endParaRPr lang="en-US" dirty="0"/>
          </a:p>
        </p:txBody>
      </p:sp>
      <p:pic>
        <p:nvPicPr>
          <p:cNvPr id="3" name="Picture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371993" y="2823698"/>
            <a:ext cx="4483929" cy="2989286"/>
          </a:xfrm>
          <a:prstGeom prst="rect">
            <a:avLst/>
          </a:prstGeom>
        </p:spPr>
      </p:pic>
      <p:pic>
        <p:nvPicPr>
          <p:cNvPr id="5" name="Picture 4"/>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154954" y="2823698"/>
            <a:ext cx="4439106" cy="2962621"/>
          </a:xfrm>
          <a:prstGeom prst="rect">
            <a:avLst/>
          </a:prstGeom>
        </p:spPr>
      </p:pic>
    </p:spTree>
    <p:extLst>
      <p:ext uri="{BB962C8B-B14F-4D97-AF65-F5344CB8AC3E}">
        <p14:creationId xmlns:p14="http://schemas.microsoft.com/office/powerpoint/2010/main" val="2012866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32298" y="832313"/>
            <a:ext cx="10810299" cy="706964"/>
          </a:xfrm>
        </p:spPr>
        <p:txBody>
          <a:bodyPr/>
          <a:lstStyle/>
          <a:p>
            <a:r>
              <a:rPr lang="en-US" dirty="0" smtClean="0">
                <a:solidFill>
                  <a:schemeClr val="bg1"/>
                </a:solidFill>
              </a:rPr>
              <a:t>Learning about Sin from the Sanctuary</a:t>
            </a:r>
            <a:endParaRPr lang="en-US" dirty="0">
              <a:solidFill>
                <a:schemeClr val="bg1"/>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3165045715"/>
              </p:ext>
            </p:extLst>
          </p:nvPr>
        </p:nvGraphicFramePr>
        <p:xfrm>
          <a:off x="3033130" y="3281965"/>
          <a:ext cx="6289290" cy="2873504"/>
        </p:xfrm>
        <a:graphic>
          <a:graphicData uri="http://schemas.openxmlformats.org/drawingml/2006/table">
            <a:tbl>
              <a:tblPr firstRow="1" bandRow="1">
                <a:tableStyleId>{5C22544A-7EE6-4342-B048-85BDC9FD1C3A}</a:tableStyleId>
              </a:tblPr>
              <a:tblGrid>
                <a:gridCol w="3144645"/>
                <a:gridCol w="3144645"/>
              </a:tblGrid>
              <a:tr h="1426843">
                <a:tc>
                  <a:txBody>
                    <a:bodyPr/>
                    <a:lstStyle/>
                    <a:p>
                      <a:pPr algn="ctr"/>
                      <a:endParaRPr lang="en-US" sz="2000" dirty="0" smtClean="0"/>
                    </a:p>
                    <a:p>
                      <a:pPr algn="l"/>
                      <a:r>
                        <a:rPr lang="en-US" sz="2000" dirty="0" smtClean="0"/>
                        <a:t>  </a:t>
                      </a:r>
                      <a:endParaRPr lang="en-US" sz="2000" b="0" dirty="0"/>
                    </a:p>
                  </a:txBody>
                  <a:tcPr/>
                </a:tc>
                <a:tc>
                  <a:txBody>
                    <a:bodyPr/>
                    <a:lstStyle/>
                    <a:p>
                      <a:endParaRPr lang="en-US" dirty="0" smtClean="0"/>
                    </a:p>
                    <a:p>
                      <a:endParaRPr lang="en-US" dirty="0"/>
                    </a:p>
                  </a:txBody>
                  <a:tcPr/>
                </a:tc>
              </a:tr>
              <a:tr h="1446661">
                <a:tc>
                  <a:txBody>
                    <a:bodyPr/>
                    <a:lstStyle/>
                    <a:p>
                      <a:pPr algn="ctr"/>
                      <a:endParaRPr lang="en-US" b="1" dirty="0" smtClean="0"/>
                    </a:p>
                    <a:p>
                      <a:pPr algn="l"/>
                      <a:r>
                        <a:rPr lang="en-US" b="1" dirty="0" smtClean="0"/>
                        <a:t>  </a:t>
                      </a:r>
                      <a:endParaRPr lang="en-US" baseline="0" dirty="0" smtClean="0"/>
                    </a:p>
                    <a:p>
                      <a:pPr algn="l"/>
                      <a:r>
                        <a:rPr lang="en-US" b="1" baseline="0" dirty="0" smtClean="0"/>
                        <a:t>  </a:t>
                      </a:r>
                      <a:endParaRPr lang="en-US" dirty="0"/>
                    </a:p>
                  </a:txBody>
                  <a:tcPr/>
                </a:tc>
                <a:tc>
                  <a:txBody>
                    <a:bodyPr/>
                    <a:lstStyle/>
                    <a:p>
                      <a:pPr algn="ctr"/>
                      <a:endParaRPr lang="en-US" b="1" dirty="0" smtClean="0"/>
                    </a:p>
                    <a:p>
                      <a:pPr algn="l"/>
                      <a:r>
                        <a:rPr lang="en-US" b="1" dirty="0" smtClean="0"/>
                        <a:t>  </a:t>
                      </a:r>
                      <a:endParaRPr lang="en-US" b="0" dirty="0" smtClean="0"/>
                    </a:p>
                    <a:p>
                      <a:pPr algn="l"/>
                      <a:r>
                        <a:rPr lang="en-US" b="1" dirty="0" smtClean="0"/>
                        <a:t> </a:t>
                      </a:r>
                      <a:r>
                        <a:rPr lang="en-US" b="0" dirty="0" smtClean="0"/>
                        <a:t> </a:t>
                      </a:r>
                    </a:p>
                    <a:p>
                      <a:pPr algn="l"/>
                      <a:r>
                        <a:rPr lang="en-US" b="0" dirty="0" smtClean="0"/>
                        <a:t> </a:t>
                      </a:r>
                      <a:endParaRPr lang="en-US" b="1" dirty="0"/>
                    </a:p>
                  </a:txBody>
                  <a:tcPr/>
                </a:tc>
              </a:tr>
            </a:tbl>
          </a:graphicData>
        </a:graphic>
      </p:graphicFrame>
      <p:sp>
        <p:nvSpPr>
          <p:cNvPr id="5" name="TextBox 4"/>
          <p:cNvSpPr txBox="1"/>
          <p:nvPr/>
        </p:nvSpPr>
        <p:spPr>
          <a:xfrm>
            <a:off x="4114799" y="2631788"/>
            <a:ext cx="1654620" cy="369332"/>
          </a:xfrm>
          <a:prstGeom prst="rect">
            <a:avLst/>
          </a:prstGeom>
          <a:noFill/>
        </p:spPr>
        <p:txBody>
          <a:bodyPr wrap="none" rtlCol="0">
            <a:spAutoFit/>
          </a:bodyPr>
          <a:lstStyle/>
          <a:p>
            <a:r>
              <a:rPr lang="en-US" b="1" dirty="0" smtClean="0"/>
              <a:t>Unintentional</a:t>
            </a:r>
            <a:endParaRPr lang="en-US" b="1" dirty="0"/>
          </a:p>
        </p:txBody>
      </p:sp>
      <p:sp>
        <p:nvSpPr>
          <p:cNvPr id="6" name="TextBox 5"/>
          <p:cNvSpPr txBox="1"/>
          <p:nvPr/>
        </p:nvSpPr>
        <p:spPr>
          <a:xfrm>
            <a:off x="1278676" y="5215053"/>
            <a:ext cx="1231427" cy="369332"/>
          </a:xfrm>
          <a:prstGeom prst="rect">
            <a:avLst/>
          </a:prstGeom>
          <a:noFill/>
        </p:spPr>
        <p:txBody>
          <a:bodyPr wrap="none" rtlCol="0">
            <a:spAutoFit/>
          </a:bodyPr>
          <a:lstStyle/>
          <a:p>
            <a:r>
              <a:rPr lang="en-US" b="1" dirty="0" smtClean="0"/>
              <a:t>Unfaithful</a:t>
            </a:r>
            <a:endParaRPr lang="en-US" b="1" dirty="0"/>
          </a:p>
        </p:txBody>
      </p:sp>
      <p:sp>
        <p:nvSpPr>
          <p:cNvPr id="7" name="TextBox 6"/>
          <p:cNvSpPr txBox="1"/>
          <p:nvPr/>
        </p:nvSpPr>
        <p:spPr>
          <a:xfrm>
            <a:off x="1468241" y="3798845"/>
            <a:ext cx="979755" cy="369332"/>
          </a:xfrm>
          <a:prstGeom prst="rect">
            <a:avLst/>
          </a:prstGeom>
          <a:noFill/>
        </p:spPr>
        <p:txBody>
          <a:bodyPr wrap="none" rtlCol="0">
            <a:spAutoFit/>
          </a:bodyPr>
          <a:lstStyle/>
          <a:p>
            <a:r>
              <a:rPr lang="en-US" b="1" dirty="0" smtClean="0"/>
              <a:t>Faithful</a:t>
            </a:r>
            <a:endParaRPr lang="en-US" b="1" dirty="0"/>
          </a:p>
        </p:txBody>
      </p:sp>
      <p:sp>
        <p:nvSpPr>
          <p:cNvPr id="8" name="TextBox 7"/>
          <p:cNvSpPr txBox="1"/>
          <p:nvPr/>
        </p:nvSpPr>
        <p:spPr>
          <a:xfrm>
            <a:off x="7032694" y="2628071"/>
            <a:ext cx="1359668" cy="369332"/>
          </a:xfrm>
          <a:prstGeom prst="rect">
            <a:avLst/>
          </a:prstGeom>
          <a:noFill/>
        </p:spPr>
        <p:txBody>
          <a:bodyPr wrap="none" rtlCol="0">
            <a:spAutoFit/>
          </a:bodyPr>
          <a:lstStyle/>
          <a:p>
            <a:r>
              <a:rPr lang="en-US" b="1" dirty="0" smtClean="0"/>
              <a:t>Intentional</a:t>
            </a:r>
            <a:endParaRPr lang="en-US" b="1" dirty="0"/>
          </a:p>
        </p:txBody>
      </p:sp>
    </p:spTree>
    <p:extLst>
      <p:ext uri="{BB962C8B-B14F-4D97-AF65-F5344CB8AC3E}">
        <p14:creationId xmlns:p14="http://schemas.microsoft.com/office/powerpoint/2010/main" val="22662669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32298" y="832313"/>
            <a:ext cx="10810299" cy="706964"/>
          </a:xfrm>
        </p:spPr>
        <p:txBody>
          <a:bodyPr/>
          <a:lstStyle/>
          <a:p>
            <a:r>
              <a:rPr lang="en-US" dirty="0" smtClean="0">
                <a:solidFill>
                  <a:schemeClr val="bg1"/>
                </a:solidFill>
              </a:rPr>
              <a:t>Learning about Sin from the Sanctuary</a:t>
            </a:r>
            <a:endParaRPr lang="en-US" dirty="0">
              <a:solidFill>
                <a:schemeClr val="bg1"/>
              </a:solidFill>
            </a:endParaRPr>
          </a:p>
        </p:txBody>
      </p:sp>
      <p:graphicFrame>
        <p:nvGraphicFramePr>
          <p:cNvPr id="4" name="Table 3"/>
          <p:cNvGraphicFramePr>
            <a:graphicFrameLocks noGrp="1"/>
          </p:cNvGraphicFramePr>
          <p:nvPr>
            <p:extLst/>
          </p:nvPr>
        </p:nvGraphicFramePr>
        <p:xfrm>
          <a:off x="3033130" y="3281965"/>
          <a:ext cx="6289290" cy="2873504"/>
        </p:xfrm>
        <a:graphic>
          <a:graphicData uri="http://schemas.openxmlformats.org/drawingml/2006/table">
            <a:tbl>
              <a:tblPr firstRow="1" bandRow="1">
                <a:tableStyleId>{5C22544A-7EE6-4342-B048-85BDC9FD1C3A}</a:tableStyleId>
              </a:tblPr>
              <a:tblGrid>
                <a:gridCol w="3144645"/>
                <a:gridCol w="3144645"/>
              </a:tblGrid>
              <a:tr h="1426843">
                <a:tc>
                  <a:txBody>
                    <a:bodyPr/>
                    <a:lstStyle/>
                    <a:p>
                      <a:pPr algn="ctr"/>
                      <a:endParaRPr lang="en-US" sz="2000" dirty="0" smtClean="0"/>
                    </a:p>
                    <a:p>
                      <a:pPr algn="l"/>
                      <a:r>
                        <a:rPr lang="en-US" sz="2000" dirty="0" smtClean="0"/>
                        <a:t>  Passage: </a:t>
                      </a:r>
                      <a:r>
                        <a:rPr lang="en-US" sz="2000" b="0" dirty="0" smtClean="0"/>
                        <a:t>Leviticus 4</a:t>
                      </a:r>
                    </a:p>
                    <a:p>
                      <a:pPr algn="l"/>
                      <a:r>
                        <a:rPr lang="en-US" sz="2000" dirty="0" smtClean="0"/>
                        <a:t>  Sacrifice: </a:t>
                      </a:r>
                      <a:r>
                        <a:rPr lang="en-US" sz="2000" b="0" dirty="0" smtClean="0"/>
                        <a:t>female</a:t>
                      </a:r>
                      <a:r>
                        <a:rPr lang="en-US" sz="2000" b="0" baseline="0" dirty="0" smtClean="0"/>
                        <a:t> goat</a:t>
                      </a:r>
                      <a:endParaRPr lang="en-US" sz="2000" b="0" dirty="0"/>
                    </a:p>
                  </a:txBody>
                  <a:tcPr/>
                </a:tc>
                <a:tc>
                  <a:txBody>
                    <a:bodyPr/>
                    <a:lstStyle/>
                    <a:p>
                      <a:endParaRPr lang="en-US" dirty="0" smtClean="0"/>
                    </a:p>
                    <a:p>
                      <a:endParaRPr lang="en-US" dirty="0"/>
                    </a:p>
                  </a:txBody>
                  <a:tcPr/>
                </a:tc>
              </a:tr>
              <a:tr h="1446661">
                <a:tc>
                  <a:txBody>
                    <a:bodyPr/>
                    <a:lstStyle/>
                    <a:p>
                      <a:pPr algn="ctr"/>
                      <a:endParaRPr lang="en-US" b="1" dirty="0" smtClean="0"/>
                    </a:p>
                    <a:p>
                      <a:pPr algn="l"/>
                      <a:r>
                        <a:rPr lang="en-US" b="1" dirty="0" smtClean="0"/>
                        <a:t>  </a:t>
                      </a:r>
                      <a:endParaRPr lang="en-US" baseline="0" dirty="0" smtClean="0"/>
                    </a:p>
                    <a:p>
                      <a:pPr algn="l"/>
                      <a:r>
                        <a:rPr lang="en-US" b="1" baseline="0" dirty="0" smtClean="0"/>
                        <a:t>  </a:t>
                      </a:r>
                      <a:endParaRPr lang="en-US" dirty="0"/>
                    </a:p>
                  </a:txBody>
                  <a:tcPr/>
                </a:tc>
                <a:tc>
                  <a:txBody>
                    <a:bodyPr/>
                    <a:lstStyle/>
                    <a:p>
                      <a:pPr algn="ctr"/>
                      <a:endParaRPr lang="en-US" b="1" dirty="0" smtClean="0"/>
                    </a:p>
                    <a:p>
                      <a:pPr algn="l"/>
                      <a:r>
                        <a:rPr lang="en-US" b="1" dirty="0" smtClean="0"/>
                        <a:t>  </a:t>
                      </a:r>
                      <a:endParaRPr lang="en-US" b="0" dirty="0" smtClean="0"/>
                    </a:p>
                    <a:p>
                      <a:pPr algn="l"/>
                      <a:r>
                        <a:rPr lang="en-US" b="1" dirty="0" smtClean="0"/>
                        <a:t> </a:t>
                      </a:r>
                      <a:r>
                        <a:rPr lang="en-US" b="0" dirty="0" smtClean="0"/>
                        <a:t> </a:t>
                      </a:r>
                    </a:p>
                    <a:p>
                      <a:pPr algn="l"/>
                      <a:r>
                        <a:rPr lang="en-US" b="0" dirty="0" smtClean="0"/>
                        <a:t> </a:t>
                      </a:r>
                      <a:endParaRPr lang="en-US" b="1" dirty="0"/>
                    </a:p>
                  </a:txBody>
                  <a:tcPr/>
                </a:tc>
              </a:tr>
            </a:tbl>
          </a:graphicData>
        </a:graphic>
      </p:graphicFrame>
      <p:sp>
        <p:nvSpPr>
          <p:cNvPr id="5" name="TextBox 4"/>
          <p:cNvSpPr txBox="1"/>
          <p:nvPr/>
        </p:nvSpPr>
        <p:spPr>
          <a:xfrm>
            <a:off x="4114799" y="2631788"/>
            <a:ext cx="1654620" cy="369332"/>
          </a:xfrm>
          <a:prstGeom prst="rect">
            <a:avLst/>
          </a:prstGeom>
          <a:noFill/>
        </p:spPr>
        <p:txBody>
          <a:bodyPr wrap="none" rtlCol="0">
            <a:spAutoFit/>
          </a:bodyPr>
          <a:lstStyle/>
          <a:p>
            <a:r>
              <a:rPr lang="en-US" b="1" dirty="0" smtClean="0"/>
              <a:t>Unintentional</a:t>
            </a:r>
            <a:endParaRPr lang="en-US" b="1" dirty="0"/>
          </a:p>
        </p:txBody>
      </p:sp>
      <p:sp>
        <p:nvSpPr>
          <p:cNvPr id="6" name="TextBox 5"/>
          <p:cNvSpPr txBox="1"/>
          <p:nvPr/>
        </p:nvSpPr>
        <p:spPr>
          <a:xfrm>
            <a:off x="1278676" y="5215053"/>
            <a:ext cx="1231427" cy="369332"/>
          </a:xfrm>
          <a:prstGeom prst="rect">
            <a:avLst/>
          </a:prstGeom>
          <a:noFill/>
        </p:spPr>
        <p:txBody>
          <a:bodyPr wrap="none" rtlCol="0">
            <a:spAutoFit/>
          </a:bodyPr>
          <a:lstStyle/>
          <a:p>
            <a:r>
              <a:rPr lang="en-US" b="1" dirty="0" smtClean="0"/>
              <a:t>Unfaithful</a:t>
            </a:r>
            <a:endParaRPr lang="en-US" b="1" dirty="0"/>
          </a:p>
        </p:txBody>
      </p:sp>
      <p:sp>
        <p:nvSpPr>
          <p:cNvPr id="7" name="TextBox 6"/>
          <p:cNvSpPr txBox="1"/>
          <p:nvPr/>
        </p:nvSpPr>
        <p:spPr>
          <a:xfrm>
            <a:off x="1468241" y="3798845"/>
            <a:ext cx="979755" cy="369332"/>
          </a:xfrm>
          <a:prstGeom prst="rect">
            <a:avLst/>
          </a:prstGeom>
          <a:noFill/>
        </p:spPr>
        <p:txBody>
          <a:bodyPr wrap="none" rtlCol="0">
            <a:spAutoFit/>
          </a:bodyPr>
          <a:lstStyle/>
          <a:p>
            <a:r>
              <a:rPr lang="en-US" b="1" dirty="0" smtClean="0"/>
              <a:t>Faithful</a:t>
            </a:r>
            <a:endParaRPr lang="en-US" b="1" dirty="0"/>
          </a:p>
        </p:txBody>
      </p:sp>
      <p:sp>
        <p:nvSpPr>
          <p:cNvPr id="8" name="TextBox 7"/>
          <p:cNvSpPr txBox="1"/>
          <p:nvPr/>
        </p:nvSpPr>
        <p:spPr>
          <a:xfrm>
            <a:off x="7032694" y="2628071"/>
            <a:ext cx="1359668" cy="369332"/>
          </a:xfrm>
          <a:prstGeom prst="rect">
            <a:avLst/>
          </a:prstGeom>
          <a:noFill/>
        </p:spPr>
        <p:txBody>
          <a:bodyPr wrap="none" rtlCol="0">
            <a:spAutoFit/>
          </a:bodyPr>
          <a:lstStyle/>
          <a:p>
            <a:r>
              <a:rPr lang="en-US" b="1" dirty="0" smtClean="0"/>
              <a:t>Intentional</a:t>
            </a:r>
            <a:endParaRPr lang="en-US" b="1" dirty="0"/>
          </a:p>
        </p:txBody>
      </p:sp>
    </p:spTree>
    <p:extLst>
      <p:ext uri="{BB962C8B-B14F-4D97-AF65-F5344CB8AC3E}">
        <p14:creationId xmlns:p14="http://schemas.microsoft.com/office/powerpoint/2010/main" val="314160006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Unintentional Sin</a:t>
            </a:r>
            <a:endParaRPr lang="en-US" dirty="0"/>
          </a:p>
        </p:txBody>
      </p:sp>
      <p:sp>
        <p:nvSpPr>
          <p:cNvPr id="3" name="Content Placeholder 2"/>
          <p:cNvSpPr>
            <a:spLocks noGrp="1"/>
          </p:cNvSpPr>
          <p:nvPr>
            <p:ph idx="1"/>
          </p:nvPr>
        </p:nvSpPr>
        <p:spPr>
          <a:xfrm>
            <a:off x="1154954" y="2603500"/>
            <a:ext cx="9806695" cy="3518520"/>
          </a:xfrm>
        </p:spPr>
        <p:txBody>
          <a:bodyPr>
            <a:normAutofit/>
          </a:bodyPr>
          <a:lstStyle/>
          <a:p>
            <a:pPr marL="0" indent="0">
              <a:buNone/>
            </a:pPr>
            <a:r>
              <a:rPr lang="en-US" sz="2800" dirty="0" smtClean="0"/>
              <a:t>Now </a:t>
            </a:r>
            <a:r>
              <a:rPr lang="en-US" sz="2800" dirty="0"/>
              <a:t>if anyone of the common people sins </a:t>
            </a:r>
            <a:r>
              <a:rPr lang="en-US" sz="2800" b="1" dirty="0">
                <a:solidFill>
                  <a:srgbClr val="FFC000"/>
                </a:solidFill>
              </a:rPr>
              <a:t>unintentionally</a:t>
            </a:r>
            <a:r>
              <a:rPr lang="en-US" sz="2800" dirty="0">
                <a:solidFill>
                  <a:srgbClr val="FFC000"/>
                </a:solidFill>
              </a:rPr>
              <a:t> </a:t>
            </a:r>
            <a:r>
              <a:rPr lang="en-US" sz="2800" dirty="0"/>
              <a:t>in doing any of the things which the LORD has commanded not to be done, and becomes guilty,</a:t>
            </a:r>
            <a:r>
              <a:rPr lang="en-US" sz="2800" baseline="30000" dirty="0"/>
              <a:t> </a:t>
            </a:r>
            <a:r>
              <a:rPr lang="en-US" sz="2800" dirty="0" smtClean="0"/>
              <a:t>if </a:t>
            </a:r>
            <a:r>
              <a:rPr lang="en-US" sz="2800" dirty="0"/>
              <a:t>his sin which he has committed is </a:t>
            </a:r>
            <a:r>
              <a:rPr lang="en-US" sz="2800" b="1" dirty="0">
                <a:solidFill>
                  <a:srgbClr val="FFC000"/>
                </a:solidFill>
              </a:rPr>
              <a:t>made known to him</a:t>
            </a:r>
            <a:r>
              <a:rPr lang="en-US" sz="2800" dirty="0"/>
              <a:t>, then he shall bring for his offering a goat, a female without defect, for his sin which he has committed. </a:t>
            </a:r>
            <a:endParaRPr lang="en-US" sz="2800" dirty="0" smtClean="0"/>
          </a:p>
          <a:p>
            <a:pPr marL="0" indent="0">
              <a:buNone/>
            </a:pPr>
            <a:r>
              <a:rPr lang="en-US" dirty="0"/>
              <a:t>	</a:t>
            </a:r>
            <a:r>
              <a:rPr lang="en-US" dirty="0" smtClean="0"/>
              <a:t>														Leviticus </a:t>
            </a:r>
            <a:r>
              <a:rPr lang="en-US" dirty="0"/>
              <a:t>4:27-28 </a:t>
            </a:r>
            <a:r>
              <a:rPr lang="en-US" dirty="0" smtClean="0"/>
              <a:t>NAU</a:t>
            </a:r>
          </a:p>
          <a:p>
            <a:pPr marL="0" indent="0">
              <a:buNone/>
            </a:pPr>
            <a:endParaRPr lang="en-US" dirty="0"/>
          </a:p>
        </p:txBody>
      </p:sp>
    </p:spTree>
    <p:extLst>
      <p:ext uri="{BB962C8B-B14F-4D97-AF65-F5344CB8AC3E}">
        <p14:creationId xmlns:p14="http://schemas.microsoft.com/office/powerpoint/2010/main" val="199372786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1270000"/>
            <a:ext cx="12192000" cy="8128000"/>
          </a:xfrm>
          <a:prstGeom prst="rect">
            <a:avLst/>
          </a:prstGeom>
        </p:spPr>
      </p:pic>
      <p:sp>
        <p:nvSpPr>
          <p:cNvPr id="5" name="TextBox 4"/>
          <p:cNvSpPr txBox="1"/>
          <p:nvPr/>
        </p:nvSpPr>
        <p:spPr>
          <a:xfrm>
            <a:off x="8229600" y="5715000"/>
            <a:ext cx="3113353" cy="461665"/>
          </a:xfrm>
          <a:prstGeom prst="rect">
            <a:avLst/>
          </a:prstGeom>
          <a:noFill/>
        </p:spPr>
        <p:txBody>
          <a:bodyPr wrap="none" rtlCol="0">
            <a:spAutoFit/>
          </a:bodyPr>
          <a:lstStyle/>
          <a:p>
            <a:r>
              <a:rPr lang="en-US" sz="2400" dirty="0" smtClean="0">
                <a:solidFill>
                  <a:schemeClr val="bg1"/>
                </a:solidFill>
              </a:rPr>
              <a:t>www.delighting.org</a:t>
            </a:r>
            <a:endParaRPr lang="en-US" sz="2400" dirty="0">
              <a:solidFill>
                <a:schemeClr val="bg1"/>
              </a:solidFill>
            </a:endParaRPr>
          </a:p>
        </p:txBody>
      </p:sp>
      <p:sp>
        <p:nvSpPr>
          <p:cNvPr id="9" name="Title 1"/>
          <p:cNvSpPr txBox="1">
            <a:spLocks/>
          </p:cNvSpPr>
          <p:nvPr/>
        </p:nvSpPr>
        <p:spPr bwMode="gray">
          <a:xfrm>
            <a:off x="1794351" y="2839450"/>
            <a:ext cx="8825658" cy="934151"/>
          </a:xfrm>
          <a:prstGeom prst="rect">
            <a:avLst/>
          </a:prstGeom>
        </p:spPr>
        <p:txBody>
          <a:bodyPr vert="horz" lIns="91440" tIns="45720" rIns="91440" bIns="45720" rtlCol="0" anchor="b">
            <a:noAutofit/>
          </a:bodyPr>
          <a:lstStyle>
            <a:lvl1pPr algn="l" defTabSz="457200" rtl="0" eaLnBrk="1" latinLnBrk="0" hangingPunct="1">
              <a:spcBef>
                <a:spcPct val="0"/>
              </a:spcBef>
              <a:buNone/>
              <a:defRPr sz="54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mtClean="0"/>
              <a:t>How does a Christian sin?</a:t>
            </a:r>
            <a:endParaRPr lang="en-US" dirty="0"/>
          </a:p>
        </p:txBody>
      </p:sp>
    </p:spTree>
    <p:extLst>
      <p:ext uri="{BB962C8B-B14F-4D97-AF65-F5344CB8AC3E}">
        <p14:creationId xmlns:p14="http://schemas.microsoft.com/office/powerpoint/2010/main" val="32774924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Unintentional Sin</a:t>
            </a:r>
            <a:endParaRPr lang="en-US" dirty="0"/>
          </a:p>
        </p:txBody>
      </p:sp>
      <p:sp>
        <p:nvSpPr>
          <p:cNvPr id="3" name="Content Placeholder 2"/>
          <p:cNvSpPr>
            <a:spLocks noGrp="1"/>
          </p:cNvSpPr>
          <p:nvPr>
            <p:ph idx="1"/>
          </p:nvPr>
        </p:nvSpPr>
        <p:spPr>
          <a:xfrm>
            <a:off x="635620" y="2603500"/>
            <a:ext cx="11062009" cy="3853056"/>
          </a:xfrm>
        </p:spPr>
        <p:txBody>
          <a:bodyPr>
            <a:normAutofit lnSpcReduction="10000"/>
          </a:bodyPr>
          <a:lstStyle/>
          <a:p>
            <a:r>
              <a:rPr lang="en-US" sz="2400" dirty="0" smtClean="0"/>
              <a:t>“If </a:t>
            </a:r>
            <a:r>
              <a:rPr lang="en-US" sz="2400" dirty="0"/>
              <a:t>a person sins </a:t>
            </a:r>
            <a:r>
              <a:rPr lang="en-US" sz="2400" b="1" dirty="0" smtClean="0">
                <a:solidFill>
                  <a:srgbClr val="FFC000"/>
                </a:solidFill>
              </a:rPr>
              <a:t>unintentionally</a:t>
            </a:r>
            <a:r>
              <a:rPr lang="en-US" sz="2400" dirty="0" smtClean="0"/>
              <a:t>…(</a:t>
            </a:r>
            <a:r>
              <a:rPr lang="en-US" sz="2400" dirty="0"/>
              <a:t>Leviticus </a:t>
            </a:r>
            <a:r>
              <a:rPr lang="en-US" sz="2400" dirty="0" smtClean="0"/>
              <a:t>4:2)</a:t>
            </a:r>
          </a:p>
          <a:p>
            <a:r>
              <a:rPr lang="en-US" sz="2400" dirty="0" smtClean="0"/>
              <a:t>“When </a:t>
            </a:r>
            <a:r>
              <a:rPr lang="en-US" sz="2400" dirty="0"/>
              <a:t>a leader sins and </a:t>
            </a:r>
            <a:r>
              <a:rPr lang="en-US" sz="2400" b="1" dirty="0" smtClean="0">
                <a:solidFill>
                  <a:srgbClr val="FFC000"/>
                </a:solidFill>
              </a:rPr>
              <a:t>unintentionally</a:t>
            </a:r>
            <a:r>
              <a:rPr lang="en-US" sz="2400" dirty="0" smtClean="0"/>
              <a:t>…(</a:t>
            </a:r>
            <a:r>
              <a:rPr lang="en-US" sz="2400" dirty="0"/>
              <a:t>Leviticus </a:t>
            </a:r>
            <a:r>
              <a:rPr lang="en-US" sz="2400" dirty="0" smtClean="0"/>
              <a:t>4:22)</a:t>
            </a:r>
          </a:p>
          <a:p>
            <a:r>
              <a:rPr lang="en-US" sz="2400" dirty="0" smtClean="0"/>
              <a:t>"</a:t>
            </a:r>
            <a:r>
              <a:rPr lang="en-US" sz="2400" dirty="0"/>
              <a:t>If a person acts unfaithfully and sins </a:t>
            </a:r>
            <a:r>
              <a:rPr lang="en-US" sz="2400" b="1" dirty="0" smtClean="0">
                <a:solidFill>
                  <a:srgbClr val="FFC000"/>
                </a:solidFill>
              </a:rPr>
              <a:t>unintentionally</a:t>
            </a:r>
            <a:r>
              <a:rPr lang="en-US" sz="2400" dirty="0" smtClean="0"/>
              <a:t>…(</a:t>
            </a:r>
            <a:r>
              <a:rPr lang="en-US" sz="2400" dirty="0"/>
              <a:t>Leviticus </a:t>
            </a:r>
            <a:r>
              <a:rPr lang="en-US" sz="2400" dirty="0" smtClean="0"/>
              <a:t>5:15)</a:t>
            </a:r>
          </a:p>
          <a:p>
            <a:r>
              <a:rPr lang="en-US" sz="2400" dirty="0" smtClean="0"/>
              <a:t>“if </a:t>
            </a:r>
            <a:r>
              <a:rPr lang="en-US" sz="2400" dirty="0"/>
              <a:t>one person sins </a:t>
            </a:r>
            <a:r>
              <a:rPr lang="en-US" sz="2400" b="1" dirty="0" smtClean="0">
                <a:solidFill>
                  <a:srgbClr val="FFC000"/>
                </a:solidFill>
              </a:rPr>
              <a:t>unintentionally</a:t>
            </a:r>
            <a:r>
              <a:rPr lang="en-US" sz="2400" dirty="0" smtClean="0"/>
              <a:t>…(Numbers 15:27-28)</a:t>
            </a:r>
          </a:p>
          <a:p>
            <a:r>
              <a:rPr lang="en-US" sz="2400" dirty="0" smtClean="0"/>
              <a:t>then </a:t>
            </a:r>
            <a:r>
              <a:rPr lang="en-US" sz="2400" dirty="0"/>
              <a:t>you shall select for yourselves cities to be your cities of refuge, that the manslayer who has killed any person </a:t>
            </a:r>
            <a:r>
              <a:rPr lang="en-US" sz="2400" b="1" dirty="0">
                <a:solidFill>
                  <a:srgbClr val="FFC000"/>
                </a:solidFill>
              </a:rPr>
              <a:t>unintentionally</a:t>
            </a:r>
            <a:r>
              <a:rPr lang="en-US" sz="2400" dirty="0">
                <a:solidFill>
                  <a:srgbClr val="FFC000"/>
                </a:solidFill>
              </a:rPr>
              <a:t> </a:t>
            </a:r>
            <a:r>
              <a:rPr lang="en-US" sz="2400" dirty="0"/>
              <a:t>may flee there. (Numbers </a:t>
            </a:r>
            <a:r>
              <a:rPr lang="en-US" sz="2400" dirty="0" smtClean="0"/>
              <a:t>35:11)</a:t>
            </a:r>
          </a:p>
          <a:p>
            <a:r>
              <a:rPr lang="en-US" sz="2400" dirty="0"/>
              <a:t>But Jesus was saying, "Father, forgive them; for they </a:t>
            </a:r>
            <a:r>
              <a:rPr lang="en-US" sz="2400" b="1" dirty="0">
                <a:solidFill>
                  <a:srgbClr val="FFC000"/>
                </a:solidFill>
              </a:rPr>
              <a:t>do not know what they are doing</a:t>
            </a:r>
            <a:r>
              <a:rPr lang="en-US" sz="2400" dirty="0"/>
              <a:t>." </a:t>
            </a:r>
            <a:r>
              <a:rPr lang="en-US" sz="2400" dirty="0" smtClean="0"/>
              <a:t> (Luke </a:t>
            </a:r>
            <a:r>
              <a:rPr lang="en-US" sz="2400" dirty="0"/>
              <a:t>23:34)</a:t>
            </a:r>
            <a:endParaRPr lang="en-US" sz="2400" dirty="0" smtClean="0"/>
          </a:p>
          <a:p>
            <a:endParaRPr lang="en-US" dirty="0"/>
          </a:p>
        </p:txBody>
      </p:sp>
    </p:spTree>
    <p:extLst>
      <p:ext uri="{BB962C8B-B14F-4D97-AF65-F5344CB8AC3E}">
        <p14:creationId xmlns:p14="http://schemas.microsoft.com/office/powerpoint/2010/main" val="284146064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32298" y="832313"/>
            <a:ext cx="10810299" cy="706964"/>
          </a:xfrm>
        </p:spPr>
        <p:txBody>
          <a:bodyPr/>
          <a:lstStyle/>
          <a:p>
            <a:r>
              <a:rPr lang="en-US" dirty="0" smtClean="0">
                <a:solidFill>
                  <a:schemeClr val="bg1"/>
                </a:solidFill>
              </a:rPr>
              <a:t>Learning about Sin from the Sanctuary</a:t>
            </a:r>
            <a:endParaRPr lang="en-US" dirty="0">
              <a:solidFill>
                <a:schemeClr val="bg1"/>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2242149944"/>
              </p:ext>
            </p:extLst>
          </p:nvPr>
        </p:nvGraphicFramePr>
        <p:xfrm>
          <a:off x="3033130" y="3281965"/>
          <a:ext cx="6289290" cy="2873504"/>
        </p:xfrm>
        <a:graphic>
          <a:graphicData uri="http://schemas.openxmlformats.org/drawingml/2006/table">
            <a:tbl>
              <a:tblPr firstRow="1" bandRow="1">
                <a:tableStyleId>{5C22544A-7EE6-4342-B048-85BDC9FD1C3A}</a:tableStyleId>
              </a:tblPr>
              <a:tblGrid>
                <a:gridCol w="3144645"/>
                <a:gridCol w="3144645"/>
              </a:tblGrid>
              <a:tr h="1426843">
                <a:tc>
                  <a:txBody>
                    <a:bodyPr/>
                    <a:lstStyle/>
                    <a:p>
                      <a:pPr algn="ctr"/>
                      <a:endParaRPr lang="en-US" sz="2000" dirty="0" smtClean="0"/>
                    </a:p>
                    <a:p>
                      <a:pPr algn="l"/>
                      <a:r>
                        <a:rPr lang="en-US" sz="2000" dirty="0" smtClean="0"/>
                        <a:t>  Passage: </a:t>
                      </a:r>
                      <a:r>
                        <a:rPr lang="en-US" sz="2000" b="0" dirty="0" smtClean="0"/>
                        <a:t>Leviticus 4</a:t>
                      </a:r>
                    </a:p>
                    <a:p>
                      <a:pPr algn="l"/>
                      <a:r>
                        <a:rPr lang="en-US" sz="2000" dirty="0" smtClean="0"/>
                        <a:t>  Sacrifice: </a:t>
                      </a:r>
                      <a:r>
                        <a:rPr lang="en-US" sz="2000" b="0" dirty="0" smtClean="0"/>
                        <a:t>female</a:t>
                      </a:r>
                      <a:r>
                        <a:rPr lang="en-US" sz="2000" b="0" baseline="0" dirty="0" smtClean="0"/>
                        <a:t> goat</a:t>
                      </a:r>
                      <a:endParaRPr lang="en-US" sz="2000" b="0" dirty="0"/>
                    </a:p>
                  </a:txBody>
                  <a:tcPr/>
                </a:tc>
                <a:tc>
                  <a:txBody>
                    <a:bodyPr/>
                    <a:lstStyle/>
                    <a:p>
                      <a:endParaRPr lang="en-US" dirty="0" smtClean="0"/>
                    </a:p>
                    <a:p>
                      <a:endParaRPr lang="en-US" dirty="0"/>
                    </a:p>
                  </a:txBody>
                  <a:tcPr/>
                </a:tc>
              </a:tr>
              <a:tr h="1446661">
                <a:tc>
                  <a:txBody>
                    <a:bodyPr/>
                    <a:lstStyle/>
                    <a:p>
                      <a:pPr algn="ctr"/>
                      <a:endParaRPr lang="en-US" b="1" dirty="0" smtClean="0"/>
                    </a:p>
                    <a:p>
                      <a:pPr algn="l"/>
                      <a:r>
                        <a:rPr lang="en-US" b="1" dirty="0" smtClean="0"/>
                        <a:t>  Passage:</a:t>
                      </a:r>
                      <a:r>
                        <a:rPr lang="en-US" dirty="0" smtClean="0"/>
                        <a:t> Leviticus</a:t>
                      </a:r>
                      <a:r>
                        <a:rPr lang="en-US" baseline="0" dirty="0" smtClean="0"/>
                        <a:t> 5</a:t>
                      </a:r>
                    </a:p>
                    <a:p>
                      <a:pPr algn="l"/>
                      <a:r>
                        <a:rPr lang="en-US" b="1" baseline="0" dirty="0" smtClean="0"/>
                        <a:t>  Sacrifice</a:t>
                      </a:r>
                      <a:r>
                        <a:rPr lang="en-US" baseline="0" dirty="0" smtClean="0"/>
                        <a:t>: ram</a:t>
                      </a:r>
                      <a:endParaRPr lang="en-US" dirty="0"/>
                    </a:p>
                  </a:txBody>
                  <a:tcPr/>
                </a:tc>
                <a:tc>
                  <a:txBody>
                    <a:bodyPr/>
                    <a:lstStyle/>
                    <a:p>
                      <a:pPr algn="ctr"/>
                      <a:endParaRPr lang="en-US" b="1" dirty="0" smtClean="0"/>
                    </a:p>
                    <a:p>
                      <a:pPr algn="l"/>
                      <a:r>
                        <a:rPr lang="en-US" b="1" dirty="0" smtClean="0"/>
                        <a:t>  </a:t>
                      </a:r>
                      <a:endParaRPr lang="en-US" b="0" dirty="0" smtClean="0"/>
                    </a:p>
                    <a:p>
                      <a:pPr algn="l"/>
                      <a:r>
                        <a:rPr lang="en-US" b="1" dirty="0" smtClean="0"/>
                        <a:t>  </a:t>
                      </a:r>
                      <a:endParaRPr lang="en-US" b="0" dirty="0" smtClean="0"/>
                    </a:p>
                    <a:p>
                      <a:pPr algn="l"/>
                      <a:r>
                        <a:rPr lang="en-US" b="0" dirty="0" smtClean="0"/>
                        <a:t>  </a:t>
                      </a:r>
                      <a:endParaRPr lang="en-US" b="1" dirty="0"/>
                    </a:p>
                  </a:txBody>
                  <a:tcPr/>
                </a:tc>
              </a:tr>
            </a:tbl>
          </a:graphicData>
        </a:graphic>
      </p:graphicFrame>
      <p:sp>
        <p:nvSpPr>
          <p:cNvPr id="5" name="TextBox 4"/>
          <p:cNvSpPr txBox="1"/>
          <p:nvPr/>
        </p:nvSpPr>
        <p:spPr>
          <a:xfrm>
            <a:off x="4114799" y="2631788"/>
            <a:ext cx="1654620" cy="369332"/>
          </a:xfrm>
          <a:prstGeom prst="rect">
            <a:avLst/>
          </a:prstGeom>
          <a:noFill/>
        </p:spPr>
        <p:txBody>
          <a:bodyPr wrap="none" rtlCol="0">
            <a:spAutoFit/>
          </a:bodyPr>
          <a:lstStyle/>
          <a:p>
            <a:r>
              <a:rPr lang="en-US" b="1" dirty="0" smtClean="0"/>
              <a:t>Unintentional</a:t>
            </a:r>
            <a:endParaRPr lang="en-US" b="1" dirty="0"/>
          </a:p>
        </p:txBody>
      </p:sp>
      <p:sp>
        <p:nvSpPr>
          <p:cNvPr id="6" name="TextBox 5"/>
          <p:cNvSpPr txBox="1"/>
          <p:nvPr/>
        </p:nvSpPr>
        <p:spPr>
          <a:xfrm>
            <a:off x="1278676" y="5215053"/>
            <a:ext cx="1231427" cy="369332"/>
          </a:xfrm>
          <a:prstGeom prst="rect">
            <a:avLst/>
          </a:prstGeom>
          <a:noFill/>
        </p:spPr>
        <p:txBody>
          <a:bodyPr wrap="none" rtlCol="0">
            <a:spAutoFit/>
          </a:bodyPr>
          <a:lstStyle/>
          <a:p>
            <a:r>
              <a:rPr lang="en-US" b="1" dirty="0" smtClean="0"/>
              <a:t>Unfaithful</a:t>
            </a:r>
            <a:endParaRPr lang="en-US" b="1" dirty="0"/>
          </a:p>
        </p:txBody>
      </p:sp>
      <p:sp>
        <p:nvSpPr>
          <p:cNvPr id="7" name="TextBox 6"/>
          <p:cNvSpPr txBox="1"/>
          <p:nvPr/>
        </p:nvSpPr>
        <p:spPr>
          <a:xfrm>
            <a:off x="1468241" y="3798845"/>
            <a:ext cx="979755" cy="369332"/>
          </a:xfrm>
          <a:prstGeom prst="rect">
            <a:avLst/>
          </a:prstGeom>
          <a:noFill/>
        </p:spPr>
        <p:txBody>
          <a:bodyPr wrap="none" rtlCol="0">
            <a:spAutoFit/>
          </a:bodyPr>
          <a:lstStyle/>
          <a:p>
            <a:r>
              <a:rPr lang="en-US" b="1" dirty="0" smtClean="0"/>
              <a:t>Faithful</a:t>
            </a:r>
            <a:endParaRPr lang="en-US" b="1" dirty="0"/>
          </a:p>
        </p:txBody>
      </p:sp>
      <p:sp>
        <p:nvSpPr>
          <p:cNvPr id="8" name="TextBox 7"/>
          <p:cNvSpPr txBox="1"/>
          <p:nvPr/>
        </p:nvSpPr>
        <p:spPr>
          <a:xfrm>
            <a:off x="7032694" y="2628071"/>
            <a:ext cx="1359668" cy="369332"/>
          </a:xfrm>
          <a:prstGeom prst="rect">
            <a:avLst/>
          </a:prstGeom>
          <a:noFill/>
        </p:spPr>
        <p:txBody>
          <a:bodyPr wrap="none" rtlCol="0">
            <a:spAutoFit/>
          </a:bodyPr>
          <a:lstStyle/>
          <a:p>
            <a:r>
              <a:rPr lang="en-US" b="1" dirty="0" smtClean="0"/>
              <a:t>Intentional</a:t>
            </a:r>
            <a:endParaRPr lang="en-US" b="1" dirty="0"/>
          </a:p>
        </p:txBody>
      </p:sp>
    </p:spTree>
    <p:extLst>
      <p:ext uri="{BB962C8B-B14F-4D97-AF65-F5344CB8AC3E}">
        <p14:creationId xmlns:p14="http://schemas.microsoft.com/office/powerpoint/2010/main" val="403615478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1154953" y="2918799"/>
            <a:ext cx="10010351" cy="3416300"/>
          </a:xfrm>
        </p:spPr>
        <p:txBody>
          <a:bodyPr/>
          <a:lstStyle/>
          <a:p>
            <a:pPr marL="0" indent="0">
              <a:buNone/>
            </a:pPr>
            <a:r>
              <a:rPr lang="en-US" sz="3600" dirty="0"/>
              <a:t>"If a person acts </a:t>
            </a:r>
            <a:r>
              <a:rPr lang="en-US" sz="3600" b="1" dirty="0"/>
              <a:t>unfaithfully</a:t>
            </a:r>
            <a:r>
              <a:rPr lang="en-US" sz="3600" dirty="0"/>
              <a:t> and sins </a:t>
            </a:r>
            <a:r>
              <a:rPr lang="en-US" sz="3600" b="1" dirty="0"/>
              <a:t>unintentionally</a:t>
            </a:r>
            <a:r>
              <a:rPr lang="en-US" sz="3600" dirty="0"/>
              <a:t> against the LORD'S holy things, then he shall bring his guilt offering to the LORD: a ram without defect from the flock…” </a:t>
            </a:r>
            <a:endParaRPr lang="en-US" sz="3600" dirty="0" smtClean="0"/>
          </a:p>
          <a:p>
            <a:pPr marL="0" indent="0">
              <a:buNone/>
            </a:pPr>
            <a:r>
              <a:rPr lang="en-US" sz="2800" dirty="0" smtClean="0"/>
              <a:t>				</a:t>
            </a:r>
            <a:r>
              <a:rPr lang="en-US" sz="2800" dirty="0"/>
              <a:t>	</a:t>
            </a:r>
            <a:r>
              <a:rPr lang="en-US" dirty="0" smtClean="0"/>
              <a:t>									</a:t>
            </a:r>
            <a:r>
              <a:rPr lang="en-US" sz="2800" dirty="0" smtClean="0"/>
              <a:t>Leviticus 5:15</a:t>
            </a:r>
            <a:endParaRPr lang="en-US" sz="2800" dirty="0"/>
          </a:p>
        </p:txBody>
      </p:sp>
    </p:spTree>
    <p:extLst>
      <p:ext uri="{BB962C8B-B14F-4D97-AF65-F5344CB8AC3E}">
        <p14:creationId xmlns:p14="http://schemas.microsoft.com/office/powerpoint/2010/main" val="53626359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32298" y="832313"/>
            <a:ext cx="10810299" cy="706964"/>
          </a:xfrm>
        </p:spPr>
        <p:txBody>
          <a:bodyPr/>
          <a:lstStyle/>
          <a:p>
            <a:r>
              <a:rPr lang="en-US" dirty="0" smtClean="0">
                <a:solidFill>
                  <a:schemeClr val="bg1"/>
                </a:solidFill>
              </a:rPr>
              <a:t>Learning about Sin from the Sanctuary</a:t>
            </a:r>
            <a:endParaRPr lang="en-US" dirty="0">
              <a:solidFill>
                <a:schemeClr val="bg1"/>
              </a:solidFill>
            </a:endParaRPr>
          </a:p>
        </p:txBody>
      </p:sp>
      <p:graphicFrame>
        <p:nvGraphicFramePr>
          <p:cNvPr id="4" name="Table 3"/>
          <p:cNvGraphicFramePr>
            <a:graphicFrameLocks noGrp="1"/>
          </p:cNvGraphicFramePr>
          <p:nvPr>
            <p:extLst/>
          </p:nvPr>
        </p:nvGraphicFramePr>
        <p:xfrm>
          <a:off x="3033130" y="3281965"/>
          <a:ext cx="6289290" cy="2873504"/>
        </p:xfrm>
        <a:graphic>
          <a:graphicData uri="http://schemas.openxmlformats.org/drawingml/2006/table">
            <a:tbl>
              <a:tblPr firstRow="1" bandRow="1">
                <a:tableStyleId>{5C22544A-7EE6-4342-B048-85BDC9FD1C3A}</a:tableStyleId>
              </a:tblPr>
              <a:tblGrid>
                <a:gridCol w="3144645"/>
                <a:gridCol w="3144645"/>
              </a:tblGrid>
              <a:tr h="1426843">
                <a:tc>
                  <a:txBody>
                    <a:bodyPr/>
                    <a:lstStyle/>
                    <a:p>
                      <a:pPr algn="ctr"/>
                      <a:endParaRPr lang="en-US" sz="2000" dirty="0" smtClean="0"/>
                    </a:p>
                    <a:p>
                      <a:pPr algn="l"/>
                      <a:r>
                        <a:rPr lang="en-US" sz="2000" dirty="0" smtClean="0"/>
                        <a:t>  Passage: </a:t>
                      </a:r>
                      <a:r>
                        <a:rPr lang="en-US" sz="2000" b="0" dirty="0" smtClean="0"/>
                        <a:t>Leviticus 4</a:t>
                      </a:r>
                    </a:p>
                    <a:p>
                      <a:pPr algn="l"/>
                      <a:r>
                        <a:rPr lang="en-US" sz="2000" dirty="0" smtClean="0"/>
                        <a:t>  Sacrifice: </a:t>
                      </a:r>
                      <a:r>
                        <a:rPr lang="en-US" sz="2000" b="0" dirty="0" smtClean="0"/>
                        <a:t>female</a:t>
                      </a:r>
                      <a:r>
                        <a:rPr lang="en-US" sz="2000" b="0" baseline="0" dirty="0" smtClean="0"/>
                        <a:t> goat</a:t>
                      </a:r>
                      <a:endParaRPr lang="en-US" sz="2000" b="0" dirty="0"/>
                    </a:p>
                  </a:txBody>
                  <a:tcPr/>
                </a:tc>
                <a:tc>
                  <a:txBody>
                    <a:bodyPr/>
                    <a:lstStyle/>
                    <a:p>
                      <a:endParaRPr lang="en-US" dirty="0" smtClean="0"/>
                    </a:p>
                    <a:p>
                      <a:endParaRPr lang="en-US" dirty="0"/>
                    </a:p>
                  </a:txBody>
                  <a:tcPr/>
                </a:tc>
              </a:tr>
              <a:tr h="1446661">
                <a:tc>
                  <a:txBody>
                    <a:bodyPr/>
                    <a:lstStyle/>
                    <a:p>
                      <a:pPr algn="ctr"/>
                      <a:endParaRPr lang="en-US" b="1" dirty="0" smtClean="0"/>
                    </a:p>
                    <a:p>
                      <a:pPr algn="l"/>
                      <a:r>
                        <a:rPr lang="en-US" b="1" dirty="0" smtClean="0"/>
                        <a:t>  Passage:</a:t>
                      </a:r>
                      <a:r>
                        <a:rPr lang="en-US" dirty="0" smtClean="0"/>
                        <a:t> Leviticus</a:t>
                      </a:r>
                      <a:r>
                        <a:rPr lang="en-US" baseline="0" dirty="0" smtClean="0"/>
                        <a:t> 5</a:t>
                      </a:r>
                    </a:p>
                    <a:p>
                      <a:pPr algn="l"/>
                      <a:r>
                        <a:rPr lang="en-US" b="1" baseline="0" dirty="0" smtClean="0"/>
                        <a:t>  Sacrifice</a:t>
                      </a:r>
                      <a:r>
                        <a:rPr lang="en-US" baseline="0" dirty="0" smtClean="0"/>
                        <a:t>: ram</a:t>
                      </a:r>
                      <a:endParaRPr lang="en-US" dirty="0"/>
                    </a:p>
                  </a:txBody>
                  <a:tcPr/>
                </a:tc>
                <a:tc>
                  <a:txBody>
                    <a:bodyPr/>
                    <a:lstStyle/>
                    <a:p>
                      <a:pPr algn="ctr"/>
                      <a:endParaRPr lang="en-US" b="1" dirty="0" smtClean="0"/>
                    </a:p>
                    <a:p>
                      <a:pPr algn="l"/>
                      <a:r>
                        <a:rPr lang="en-US" b="1" dirty="0" smtClean="0"/>
                        <a:t>  Passage: </a:t>
                      </a:r>
                      <a:r>
                        <a:rPr lang="en-US" b="0" dirty="0" smtClean="0"/>
                        <a:t>Leviticus 6</a:t>
                      </a:r>
                    </a:p>
                    <a:p>
                      <a:pPr algn="l"/>
                      <a:r>
                        <a:rPr lang="en-US" b="1" dirty="0" smtClean="0"/>
                        <a:t>  Sacrifice:</a:t>
                      </a:r>
                      <a:r>
                        <a:rPr lang="en-US" b="0" dirty="0" smtClean="0"/>
                        <a:t> restitution &amp; </a:t>
                      </a:r>
                    </a:p>
                    <a:p>
                      <a:pPr algn="l"/>
                      <a:r>
                        <a:rPr lang="en-US" b="0" dirty="0" smtClean="0"/>
                        <a:t>                   ram</a:t>
                      </a:r>
                      <a:endParaRPr lang="en-US" b="1" dirty="0"/>
                    </a:p>
                  </a:txBody>
                  <a:tcPr/>
                </a:tc>
              </a:tr>
            </a:tbl>
          </a:graphicData>
        </a:graphic>
      </p:graphicFrame>
      <p:sp>
        <p:nvSpPr>
          <p:cNvPr id="5" name="TextBox 4"/>
          <p:cNvSpPr txBox="1"/>
          <p:nvPr/>
        </p:nvSpPr>
        <p:spPr>
          <a:xfrm>
            <a:off x="4114799" y="2631788"/>
            <a:ext cx="1654620" cy="369332"/>
          </a:xfrm>
          <a:prstGeom prst="rect">
            <a:avLst/>
          </a:prstGeom>
          <a:noFill/>
        </p:spPr>
        <p:txBody>
          <a:bodyPr wrap="none" rtlCol="0">
            <a:spAutoFit/>
          </a:bodyPr>
          <a:lstStyle/>
          <a:p>
            <a:r>
              <a:rPr lang="en-US" b="1" dirty="0" smtClean="0"/>
              <a:t>Unintentional</a:t>
            </a:r>
            <a:endParaRPr lang="en-US" b="1" dirty="0"/>
          </a:p>
        </p:txBody>
      </p:sp>
      <p:sp>
        <p:nvSpPr>
          <p:cNvPr id="6" name="TextBox 5"/>
          <p:cNvSpPr txBox="1"/>
          <p:nvPr/>
        </p:nvSpPr>
        <p:spPr>
          <a:xfrm>
            <a:off x="1278676" y="5215053"/>
            <a:ext cx="1231427" cy="369332"/>
          </a:xfrm>
          <a:prstGeom prst="rect">
            <a:avLst/>
          </a:prstGeom>
          <a:noFill/>
        </p:spPr>
        <p:txBody>
          <a:bodyPr wrap="none" rtlCol="0">
            <a:spAutoFit/>
          </a:bodyPr>
          <a:lstStyle/>
          <a:p>
            <a:r>
              <a:rPr lang="en-US" b="1" dirty="0" smtClean="0"/>
              <a:t>Unfaithful</a:t>
            </a:r>
            <a:endParaRPr lang="en-US" b="1" dirty="0"/>
          </a:p>
        </p:txBody>
      </p:sp>
      <p:sp>
        <p:nvSpPr>
          <p:cNvPr id="7" name="TextBox 6"/>
          <p:cNvSpPr txBox="1"/>
          <p:nvPr/>
        </p:nvSpPr>
        <p:spPr>
          <a:xfrm>
            <a:off x="1468241" y="3798845"/>
            <a:ext cx="979755" cy="369332"/>
          </a:xfrm>
          <a:prstGeom prst="rect">
            <a:avLst/>
          </a:prstGeom>
          <a:noFill/>
        </p:spPr>
        <p:txBody>
          <a:bodyPr wrap="none" rtlCol="0">
            <a:spAutoFit/>
          </a:bodyPr>
          <a:lstStyle/>
          <a:p>
            <a:r>
              <a:rPr lang="en-US" b="1" dirty="0" smtClean="0"/>
              <a:t>Faithful</a:t>
            </a:r>
            <a:endParaRPr lang="en-US" b="1" dirty="0"/>
          </a:p>
        </p:txBody>
      </p:sp>
      <p:sp>
        <p:nvSpPr>
          <p:cNvPr id="8" name="TextBox 7"/>
          <p:cNvSpPr txBox="1"/>
          <p:nvPr/>
        </p:nvSpPr>
        <p:spPr>
          <a:xfrm>
            <a:off x="7032694" y="2628071"/>
            <a:ext cx="1359668" cy="369332"/>
          </a:xfrm>
          <a:prstGeom prst="rect">
            <a:avLst/>
          </a:prstGeom>
          <a:noFill/>
        </p:spPr>
        <p:txBody>
          <a:bodyPr wrap="none" rtlCol="0">
            <a:spAutoFit/>
          </a:bodyPr>
          <a:lstStyle/>
          <a:p>
            <a:r>
              <a:rPr lang="en-US" b="1" dirty="0" smtClean="0"/>
              <a:t>Intentional</a:t>
            </a:r>
            <a:endParaRPr lang="en-US" b="1" dirty="0"/>
          </a:p>
        </p:txBody>
      </p:sp>
    </p:spTree>
    <p:extLst>
      <p:ext uri="{BB962C8B-B14F-4D97-AF65-F5344CB8AC3E}">
        <p14:creationId xmlns:p14="http://schemas.microsoft.com/office/powerpoint/2010/main" val="386683549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665856" y="2543821"/>
            <a:ext cx="10966162" cy="5721222"/>
          </a:xfrm>
        </p:spPr>
        <p:txBody>
          <a:bodyPr>
            <a:normAutofit/>
          </a:bodyPr>
          <a:lstStyle/>
          <a:p>
            <a:pPr marL="0" indent="0">
              <a:buNone/>
            </a:pPr>
            <a:r>
              <a:rPr lang="en-US" sz="3200" dirty="0"/>
              <a:t>“Then the LORD spoke to Moses, saying, ‘When a person sins and acts </a:t>
            </a:r>
            <a:r>
              <a:rPr lang="en-US" sz="3200" b="1" dirty="0"/>
              <a:t>unfaithfully</a:t>
            </a:r>
            <a:r>
              <a:rPr lang="en-US" sz="3200" dirty="0"/>
              <a:t> against the LORD, and </a:t>
            </a:r>
            <a:r>
              <a:rPr lang="en-US" sz="3200" b="1" dirty="0"/>
              <a:t>deceives</a:t>
            </a:r>
            <a:r>
              <a:rPr lang="en-US" sz="3200" dirty="0"/>
              <a:t> his companion in regard to a deposit or a security entrusted to him, or through </a:t>
            </a:r>
            <a:r>
              <a:rPr lang="en-US" sz="3200" b="1" dirty="0"/>
              <a:t>robbery</a:t>
            </a:r>
            <a:r>
              <a:rPr lang="en-US" sz="3200" dirty="0"/>
              <a:t>, or if he has </a:t>
            </a:r>
            <a:r>
              <a:rPr lang="en-US" sz="3200" b="1" dirty="0"/>
              <a:t>extorted</a:t>
            </a:r>
            <a:r>
              <a:rPr lang="en-US" sz="3200" dirty="0"/>
              <a:t> from his companion, or has found what was lost and lied about it and </a:t>
            </a:r>
            <a:r>
              <a:rPr lang="en-US" sz="3200" b="1" dirty="0"/>
              <a:t>sworn falsely</a:t>
            </a:r>
            <a:r>
              <a:rPr lang="en-US" sz="3200" dirty="0"/>
              <a:t>, so that he sins in regard to any one of the things a man may do</a:t>
            </a:r>
            <a:r>
              <a:rPr lang="en-US" sz="3200" dirty="0" smtClean="0"/>
              <a:t>;…</a:t>
            </a:r>
            <a:endParaRPr lang="en-US" sz="3200" dirty="0"/>
          </a:p>
        </p:txBody>
      </p:sp>
    </p:spTree>
    <p:extLst>
      <p:ext uri="{BB962C8B-B14F-4D97-AF65-F5344CB8AC3E}">
        <p14:creationId xmlns:p14="http://schemas.microsoft.com/office/powerpoint/2010/main" val="419189128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680033" y="2872854"/>
            <a:ext cx="10966162" cy="5413453"/>
          </a:xfrm>
        </p:spPr>
        <p:txBody>
          <a:bodyPr>
            <a:normAutofit/>
          </a:bodyPr>
          <a:lstStyle/>
          <a:p>
            <a:pPr marL="0" indent="0">
              <a:buNone/>
            </a:pPr>
            <a:r>
              <a:rPr lang="en-US" sz="3200" dirty="0" smtClean="0"/>
              <a:t>“he </a:t>
            </a:r>
            <a:r>
              <a:rPr lang="en-US" sz="3200" dirty="0"/>
              <a:t>shall make restitution for it in full and </a:t>
            </a:r>
            <a:r>
              <a:rPr lang="en-US" sz="3200" b="1" dirty="0"/>
              <a:t>add to it one-fifth </a:t>
            </a:r>
            <a:r>
              <a:rPr lang="en-US" sz="3200" dirty="0"/>
              <a:t>more. He shall give it to the one to whom it belongs on the day he presents his guilt offering. Then he shall bring to the priest his guilt offering to the LORD, a </a:t>
            </a:r>
            <a:r>
              <a:rPr lang="en-US" sz="3200" b="1" dirty="0"/>
              <a:t>ram</a:t>
            </a:r>
            <a:r>
              <a:rPr lang="en-US" sz="3200" dirty="0"/>
              <a:t> without defect from the flock, according to your valuation, for a guilt offering,”   </a:t>
            </a:r>
            <a:endParaRPr lang="en-US" sz="3200" dirty="0" smtClean="0"/>
          </a:p>
          <a:p>
            <a:pPr marL="0" indent="0">
              <a:buNone/>
            </a:pPr>
            <a:r>
              <a:rPr lang="en-US" sz="2000" dirty="0"/>
              <a:t>	</a:t>
            </a:r>
            <a:r>
              <a:rPr lang="en-US" sz="2000" dirty="0" smtClean="0"/>
              <a:t>														</a:t>
            </a:r>
            <a:r>
              <a:rPr lang="en-US" sz="2800" dirty="0" smtClean="0"/>
              <a:t>Leviticus 6:2-6</a:t>
            </a:r>
            <a:endParaRPr lang="en-US" sz="2800" dirty="0"/>
          </a:p>
        </p:txBody>
      </p:sp>
    </p:spTree>
    <p:extLst>
      <p:ext uri="{BB962C8B-B14F-4D97-AF65-F5344CB8AC3E}">
        <p14:creationId xmlns:p14="http://schemas.microsoft.com/office/powerpoint/2010/main" val="231819947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32298" y="832313"/>
            <a:ext cx="10810299" cy="706964"/>
          </a:xfrm>
        </p:spPr>
        <p:txBody>
          <a:bodyPr/>
          <a:lstStyle/>
          <a:p>
            <a:r>
              <a:rPr lang="en-US" dirty="0" smtClean="0">
                <a:solidFill>
                  <a:schemeClr val="bg1"/>
                </a:solidFill>
              </a:rPr>
              <a:t>Learning about Sin from the Sanctuary</a:t>
            </a:r>
            <a:endParaRPr lang="en-US" dirty="0">
              <a:solidFill>
                <a:schemeClr val="bg1"/>
              </a:solidFill>
            </a:endParaRPr>
          </a:p>
        </p:txBody>
      </p:sp>
      <p:graphicFrame>
        <p:nvGraphicFramePr>
          <p:cNvPr id="4" name="Table 3"/>
          <p:cNvGraphicFramePr>
            <a:graphicFrameLocks noGrp="1"/>
          </p:cNvGraphicFramePr>
          <p:nvPr>
            <p:extLst/>
          </p:nvPr>
        </p:nvGraphicFramePr>
        <p:xfrm>
          <a:off x="3033130" y="3281965"/>
          <a:ext cx="6289290" cy="2873504"/>
        </p:xfrm>
        <a:graphic>
          <a:graphicData uri="http://schemas.openxmlformats.org/drawingml/2006/table">
            <a:tbl>
              <a:tblPr firstRow="1" bandRow="1">
                <a:tableStyleId>{5C22544A-7EE6-4342-B048-85BDC9FD1C3A}</a:tableStyleId>
              </a:tblPr>
              <a:tblGrid>
                <a:gridCol w="3144645"/>
                <a:gridCol w="3144645"/>
              </a:tblGrid>
              <a:tr h="1426843">
                <a:tc>
                  <a:txBody>
                    <a:bodyPr/>
                    <a:lstStyle/>
                    <a:p>
                      <a:pPr algn="ctr"/>
                      <a:endParaRPr lang="en-US" sz="2000" dirty="0" smtClean="0"/>
                    </a:p>
                    <a:p>
                      <a:pPr algn="l"/>
                      <a:r>
                        <a:rPr lang="en-US" sz="2000" dirty="0" smtClean="0"/>
                        <a:t>  Passage: </a:t>
                      </a:r>
                      <a:r>
                        <a:rPr lang="en-US" sz="2000" b="0" dirty="0" smtClean="0"/>
                        <a:t>Leviticus 4</a:t>
                      </a:r>
                    </a:p>
                    <a:p>
                      <a:pPr algn="l"/>
                      <a:r>
                        <a:rPr lang="en-US" sz="2000" dirty="0" smtClean="0"/>
                        <a:t>  Sacrifice: </a:t>
                      </a:r>
                      <a:r>
                        <a:rPr lang="en-US" sz="2000" b="0" dirty="0" smtClean="0"/>
                        <a:t>female</a:t>
                      </a:r>
                      <a:r>
                        <a:rPr lang="en-US" sz="2000" b="0" baseline="0" dirty="0" smtClean="0"/>
                        <a:t> goat</a:t>
                      </a:r>
                      <a:endParaRPr lang="en-US" sz="2000" b="0" dirty="0"/>
                    </a:p>
                  </a:txBody>
                  <a:tcPr/>
                </a:tc>
                <a:tc>
                  <a:txBody>
                    <a:bodyPr/>
                    <a:lstStyle/>
                    <a:p>
                      <a:endParaRPr lang="en-US" dirty="0" smtClean="0"/>
                    </a:p>
                    <a:p>
                      <a:endParaRPr lang="en-US" dirty="0"/>
                    </a:p>
                  </a:txBody>
                  <a:tcPr/>
                </a:tc>
              </a:tr>
              <a:tr h="1446661">
                <a:tc>
                  <a:txBody>
                    <a:bodyPr/>
                    <a:lstStyle/>
                    <a:p>
                      <a:pPr algn="ctr"/>
                      <a:endParaRPr lang="en-US" b="1" dirty="0" smtClean="0"/>
                    </a:p>
                    <a:p>
                      <a:pPr algn="l"/>
                      <a:r>
                        <a:rPr lang="en-US" b="1" dirty="0" smtClean="0"/>
                        <a:t>  Passage:</a:t>
                      </a:r>
                      <a:r>
                        <a:rPr lang="en-US" dirty="0" smtClean="0"/>
                        <a:t> Leviticus</a:t>
                      </a:r>
                      <a:r>
                        <a:rPr lang="en-US" baseline="0" dirty="0" smtClean="0"/>
                        <a:t> 5</a:t>
                      </a:r>
                    </a:p>
                    <a:p>
                      <a:pPr algn="l"/>
                      <a:r>
                        <a:rPr lang="en-US" b="1" baseline="0" dirty="0" smtClean="0"/>
                        <a:t>  Sacrifice</a:t>
                      </a:r>
                      <a:r>
                        <a:rPr lang="en-US" baseline="0" dirty="0" smtClean="0"/>
                        <a:t>: ram</a:t>
                      </a:r>
                      <a:endParaRPr lang="en-US" dirty="0"/>
                    </a:p>
                  </a:txBody>
                  <a:tcPr/>
                </a:tc>
                <a:tc>
                  <a:txBody>
                    <a:bodyPr/>
                    <a:lstStyle/>
                    <a:p>
                      <a:pPr algn="ctr"/>
                      <a:endParaRPr lang="en-US" b="1" dirty="0" smtClean="0"/>
                    </a:p>
                    <a:p>
                      <a:pPr algn="l"/>
                      <a:r>
                        <a:rPr lang="en-US" b="1" dirty="0" smtClean="0"/>
                        <a:t>  Passage: </a:t>
                      </a:r>
                      <a:r>
                        <a:rPr lang="en-US" b="0" dirty="0" smtClean="0"/>
                        <a:t>Leviticus 6</a:t>
                      </a:r>
                    </a:p>
                    <a:p>
                      <a:pPr algn="l"/>
                      <a:r>
                        <a:rPr lang="en-US" b="1" dirty="0" smtClean="0"/>
                        <a:t>  Sacrifice:</a:t>
                      </a:r>
                      <a:r>
                        <a:rPr lang="en-US" b="0" dirty="0" smtClean="0"/>
                        <a:t> restitution &amp; </a:t>
                      </a:r>
                    </a:p>
                    <a:p>
                      <a:pPr algn="l"/>
                      <a:r>
                        <a:rPr lang="en-US" b="0" dirty="0" smtClean="0"/>
                        <a:t>                   ram</a:t>
                      </a:r>
                      <a:endParaRPr lang="en-US" b="1" dirty="0"/>
                    </a:p>
                  </a:txBody>
                  <a:tcPr/>
                </a:tc>
              </a:tr>
            </a:tbl>
          </a:graphicData>
        </a:graphic>
      </p:graphicFrame>
      <p:sp>
        <p:nvSpPr>
          <p:cNvPr id="5" name="TextBox 4"/>
          <p:cNvSpPr txBox="1"/>
          <p:nvPr/>
        </p:nvSpPr>
        <p:spPr>
          <a:xfrm>
            <a:off x="4114799" y="2631788"/>
            <a:ext cx="1654620" cy="369332"/>
          </a:xfrm>
          <a:prstGeom prst="rect">
            <a:avLst/>
          </a:prstGeom>
          <a:noFill/>
        </p:spPr>
        <p:txBody>
          <a:bodyPr wrap="none" rtlCol="0">
            <a:spAutoFit/>
          </a:bodyPr>
          <a:lstStyle/>
          <a:p>
            <a:r>
              <a:rPr lang="en-US" b="1" dirty="0" smtClean="0"/>
              <a:t>Unintentional</a:t>
            </a:r>
            <a:endParaRPr lang="en-US" b="1" dirty="0"/>
          </a:p>
        </p:txBody>
      </p:sp>
      <p:sp>
        <p:nvSpPr>
          <p:cNvPr id="6" name="TextBox 5"/>
          <p:cNvSpPr txBox="1"/>
          <p:nvPr/>
        </p:nvSpPr>
        <p:spPr>
          <a:xfrm>
            <a:off x="1278676" y="5215053"/>
            <a:ext cx="1231427" cy="369332"/>
          </a:xfrm>
          <a:prstGeom prst="rect">
            <a:avLst/>
          </a:prstGeom>
          <a:noFill/>
        </p:spPr>
        <p:txBody>
          <a:bodyPr wrap="none" rtlCol="0">
            <a:spAutoFit/>
          </a:bodyPr>
          <a:lstStyle/>
          <a:p>
            <a:r>
              <a:rPr lang="en-US" b="1" dirty="0" smtClean="0"/>
              <a:t>Unfaithful</a:t>
            </a:r>
            <a:endParaRPr lang="en-US" b="1" dirty="0"/>
          </a:p>
        </p:txBody>
      </p:sp>
      <p:sp>
        <p:nvSpPr>
          <p:cNvPr id="7" name="TextBox 6"/>
          <p:cNvSpPr txBox="1"/>
          <p:nvPr/>
        </p:nvSpPr>
        <p:spPr>
          <a:xfrm>
            <a:off x="1468241" y="3798845"/>
            <a:ext cx="979755" cy="369332"/>
          </a:xfrm>
          <a:prstGeom prst="rect">
            <a:avLst/>
          </a:prstGeom>
          <a:noFill/>
        </p:spPr>
        <p:txBody>
          <a:bodyPr wrap="none" rtlCol="0">
            <a:spAutoFit/>
          </a:bodyPr>
          <a:lstStyle/>
          <a:p>
            <a:r>
              <a:rPr lang="en-US" b="1" dirty="0" smtClean="0"/>
              <a:t>Faithful</a:t>
            </a:r>
            <a:endParaRPr lang="en-US" b="1" dirty="0"/>
          </a:p>
        </p:txBody>
      </p:sp>
      <p:sp>
        <p:nvSpPr>
          <p:cNvPr id="8" name="TextBox 7"/>
          <p:cNvSpPr txBox="1"/>
          <p:nvPr/>
        </p:nvSpPr>
        <p:spPr>
          <a:xfrm>
            <a:off x="7032694" y="2628071"/>
            <a:ext cx="1359668" cy="369332"/>
          </a:xfrm>
          <a:prstGeom prst="rect">
            <a:avLst/>
          </a:prstGeom>
          <a:noFill/>
        </p:spPr>
        <p:txBody>
          <a:bodyPr wrap="none" rtlCol="0">
            <a:spAutoFit/>
          </a:bodyPr>
          <a:lstStyle/>
          <a:p>
            <a:r>
              <a:rPr lang="en-US" b="1" dirty="0" smtClean="0"/>
              <a:t>Intentional</a:t>
            </a:r>
            <a:endParaRPr lang="en-US" b="1" dirty="0"/>
          </a:p>
        </p:txBody>
      </p:sp>
      <p:sp>
        <p:nvSpPr>
          <p:cNvPr id="9" name="Rounded Rectangle 8"/>
          <p:cNvSpPr/>
          <p:nvPr/>
        </p:nvSpPr>
        <p:spPr>
          <a:xfrm>
            <a:off x="9567749" y="4758524"/>
            <a:ext cx="2274848" cy="1282390"/>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smtClean="0"/>
              <a:t>Passage</a:t>
            </a:r>
            <a:r>
              <a:rPr lang="en-US" dirty="0" smtClean="0"/>
              <a:t>: Num. 15</a:t>
            </a:r>
          </a:p>
          <a:p>
            <a:r>
              <a:rPr lang="en-US" b="1" dirty="0" err="1" smtClean="0"/>
              <a:t>Sacrfice</a:t>
            </a:r>
            <a:r>
              <a:rPr lang="en-US" b="1" dirty="0"/>
              <a:t>:</a:t>
            </a:r>
            <a:r>
              <a:rPr lang="en-US" dirty="0" smtClean="0"/>
              <a:t> None</a:t>
            </a:r>
            <a:endParaRPr lang="en-US" dirty="0"/>
          </a:p>
        </p:txBody>
      </p:sp>
      <p:sp>
        <p:nvSpPr>
          <p:cNvPr id="10" name="TextBox 9"/>
          <p:cNvSpPr txBox="1"/>
          <p:nvPr/>
        </p:nvSpPr>
        <p:spPr>
          <a:xfrm>
            <a:off x="9566012" y="4246236"/>
            <a:ext cx="2244525" cy="369332"/>
          </a:xfrm>
          <a:prstGeom prst="rect">
            <a:avLst/>
          </a:prstGeom>
          <a:noFill/>
        </p:spPr>
        <p:txBody>
          <a:bodyPr wrap="none" rtlCol="0">
            <a:spAutoFit/>
          </a:bodyPr>
          <a:lstStyle/>
          <a:p>
            <a:r>
              <a:rPr lang="en-US" b="1" dirty="0" smtClean="0"/>
              <a:t>Intentional-Defiant</a:t>
            </a:r>
            <a:endParaRPr lang="en-US" b="1" dirty="0"/>
          </a:p>
        </p:txBody>
      </p:sp>
    </p:spTree>
    <p:extLst>
      <p:ext uri="{BB962C8B-B14F-4D97-AF65-F5344CB8AC3E}">
        <p14:creationId xmlns:p14="http://schemas.microsoft.com/office/powerpoint/2010/main" val="3012482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Defiant Sin</a:t>
            </a:r>
            <a:endParaRPr lang="en-US" dirty="0"/>
          </a:p>
        </p:txBody>
      </p:sp>
      <p:sp>
        <p:nvSpPr>
          <p:cNvPr id="3" name="Content Placeholder 2"/>
          <p:cNvSpPr>
            <a:spLocks noGrp="1"/>
          </p:cNvSpPr>
          <p:nvPr>
            <p:ph idx="1"/>
          </p:nvPr>
        </p:nvSpPr>
        <p:spPr>
          <a:xfrm>
            <a:off x="687520" y="2656952"/>
            <a:ext cx="11041552" cy="3998232"/>
          </a:xfrm>
        </p:spPr>
        <p:txBody>
          <a:bodyPr>
            <a:normAutofit/>
          </a:bodyPr>
          <a:lstStyle/>
          <a:p>
            <a:pPr marL="0" indent="0">
              <a:buNone/>
            </a:pPr>
            <a:r>
              <a:rPr lang="en-US" sz="3200" dirty="0" smtClean="0"/>
              <a:t>“You shall have one law for him who does </a:t>
            </a:r>
            <a:r>
              <a:rPr lang="en-US" sz="3200" i="1" dirty="0" smtClean="0"/>
              <a:t>anything </a:t>
            </a:r>
            <a:r>
              <a:rPr lang="en-US" sz="3200" dirty="0" smtClean="0">
                <a:solidFill>
                  <a:schemeClr val="tx1"/>
                </a:solidFill>
              </a:rPr>
              <a:t>unintentionally</a:t>
            </a:r>
            <a:r>
              <a:rPr lang="en-US" sz="3200" dirty="0" smtClean="0"/>
              <a:t>, for him who is native among the sons of Israel and for the alien who sojourns among them.</a:t>
            </a:r>
            <a:r>
              <a:rPr lang="en-US" sz="3200" baseline="30000" dirty="0" smtClean="0"/>
              <a:t>  </a:t>
            </a:r>
            <a:r>
              <a:rPr lang="en-US" sz="3200" dirty="0" smtClean="0"/>
              <a:t>But </a:t>
            </a:r>
            <a:r>
              <a:rPr lang="en-US" sz="3200" dirty="0"/>
              <a:t>the person who does </a:t>
            </a:r>
            <a:r>
              <a:rPr lang="en-US" sz="3200" i="1" dirty="0"/>
              <a:t>anything </a:t>
            </a:r>
            <a:r>
              <a:rPr lang="en-US" sz="3200" b="1" dirty="0">
                <a:solidFill>
                  <a:srgbClr val="FFC000"/>
                </a:solidFill>
              </a:rPr>
              <a:t>defiantly</a:t>
            </a:r>
            <a:r>
              <a:rPr lang="en-US" sz="3200" dirty="0"/>
              <a:t>, whether he is native or an alien, that one is blaspheming the </a:t>
            </a:r>
            <a:r>
              <a:rPr lang="en-US" sz="3200" dirty="0" smtClean="0"/>
              <a:t>Lord; </a:t>
            </a:r>
            <a:r>
              <a:rPr lang="en-US" sz="3200" dirty="0"/>
              <a:t>and that person shall be cut off from among his people</a:t>
            </a:r>
            <a:r>
              <a:rPr lang="en-US" sz="3200" dirty="0" smtClean="0"/>
              <a:t>.”</a:t>
            </a:r>
          </a:p>
          <a:p>
            <a:pPr marL="0" indent="0">
              <a:buNone/>
            </a:pPr>
            <a:r>
              <a:rPr lang="en-US" dirty="0" smtClean="0"/>
              <a:t>														Numbers </a:t>
            </a:r>
            <a:r>
              <a:rPr lang="en-US" dirty="0"/>
              <a:t>15:29-30 </a:t>
            </a:r>
            <a:r>
              <a:rPr lang="en-US" dirty="0" smtClean="0"/>
              <a:t>NAU</a:t>
            </a:r>
            <a:endParaRPr lang="en-US" dirty="0"/>
          </a:p>
        </p:txBody>
      </p:sp>
    </p:spTree>
    <p:extLst>
      <p:ext uri="{BB962C8B-B14F-4D97-AF65-F5344CB8AC3E}">
        <p14:creationId xmlns:p14="http://schemas.microsoft.com/office/powerpoint/2010/main" val="156921717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32298" y="832313"/>
            <a:ext cx="10810299" cy="706964"/>
          </a:xfrm>
        </p:spPr>
        <p:txBody>
          <a:bodyPr/>
          <a:lstStyle/>
          <a:p>
            <a:r>
              <a:rPr lang="en-US" dirty="0" smtClean="0">
                <a:solidFill>
                  <a:schemeClr val="bg1"/>
                </a:solidFill>
              </a:rPr>
              <a:t>Learning about Sin from the Sanctuary</a:t>
            </a:r>
            <a:endParaRPr lang="en-US" dirty="0">
              <a:solidFill>
                <a:schemeClr val="bg1"/>
              </a:solidFill>
            </a:endParaRPr>
          </a:p>
        </p:txBody>
      </p:sp>
      <p:graphicFrame>
        <p:nvGraphicFramePr>
          <p:cNvPr id="4" name="Table 3"/>
          <p:cNvGraphicFramePr>
            <a:graphicFrameLocks noGrp="1"/>
          </p:cNvGraphicFramePr>
          <p:nvPr>
            <p:extLst/>
          </p:nvPr>
        </p:nvGraphicFramePr>
        <p:xfrm>
          <a:off x="3033130" y="3281965"/>
          <a:ext cx="6289290" cy="2873504"/>
        </p:xfrm>
        <a:graphic>
          <a:graphicData uri="http://schemas.openxmlformats.org/drawingml/2006/table">
            <a:tbl>
              <a:tblPr firstRow="1" bandRow="1">
                <a:tableStyleId>{5C22544A-7EE6-4342-B048-85BDC9FD1C3A}</a:tableStyleId>
              </a:tblPr>
              <a:tblGrid>
                <a:gridCol w="3144645"/>
                <a:gridCol w="3144645"/>
              </a:tblGrid>
              <a:tr h="1426843">
                <a:tc>
                  <a:txBody>
                    <a:bodyPr/>
                    <a:lstStyle/>
                    <a:p>
                      <a:pPr algn="ctr"/>
                      <a:endParaRPr lang="en-US" sz="2000" dirty="0" smtClean="0"/>
                    </a:p>
                    <a:p>
                      <a:pPr algn="l"/>
                      <a:r>
                        <a:rPr lang="en-US" sz="2000" dirty="0" smtClean="0"/>
                        <a:t>  Passage: </a:t>
                      </a:r>
                      <a:r>
                        <a:rPr lang="en-US" sz="2000" b="0" dirty="0" smtClean="0"/>
                        <a:t>Leviticus 4</a:t>
                      </a:r>
                    </a:p>
                    <a:p>
                      <a:pPr algn="l"/>
                      <a:r>
                        <a:rPr lang="en-US" sz="2000" dirty="0" smtClean="0"/>
                        <a:t>  Sacrifice: </a:t>
                      </a:r>
                      <a:r>
                        <a:rPr lang="en-US" sz="2000" b="0" dirty="0" smtClean="0"/>
                        <a:t>female</a:t>
                      </a:r>
                      <a:r>
                        <a:rPr lang="en-US" sz="2000" b="0" baseline="0" dirty="0" smtClean="0"/>
                        <a:t> goat</a:t>
                      </a:r>
                      <a:endParaRPr lang="en-US" sz="2000" b="0" dirty="0"/>
                    </a:p>
                  </a:txBody>
                  <a:tcPr/>
                </a:tc>
                <a:tc>
                  <a:txBody>
                    <a:bodyPr/>
                    <a:lstStyle/>
                    <a:p>
                      <a:endParaRPr lang="en-US" dirty="0" smtClean="0"/>
                    </a:p>
                    <a:p>
                      <a:endParaRPr lang="en-US" dirty="0"/>
                    </a:p>
                  </a:txBody>
                  <a:tcPr/>
                </a:tc>
              </a:tr>
              <a:tr h="1446661">
                <a:tc>
                  <a:txBody>
                    <a:bodyPr/>
                    <a:lstStyle/>
                    <a:p>
                      <a:pPr algn="ctr"/>
                      <a:endParaRPr lang="en-US" b="1" dirty="0" smtClean="0"/>
                    </a:p>
                    <a:p>
                      <a:pPr algn="l"/>
                      <a:r>
                        <a:rPr lang="en-US" b="1" dirty="0" smtClean="0"/>
                        <a:t>  Passage:</a:t>
                      </a:r>
                      <a:r>
                        <a:rPr lang="en-US" dirty="0" smtClean="0"/>
                        <a:t> Leviticus</a:t>
                      </a:r>
                      <a:r>
                        <a:rPr lang="en-US" baseline="0" dirty="0" smtClean="0"/>
                        <a:t> 5</a:t>
                      </a:r>
                    </a:p>
                    <a:p>
                      <a:pPr algn="l"/>
                      <a:r>
                        <a:rPr lang="en-US" b="1" baseline="0" dirty="0" smtClean="0"/>
                        <a:t>  Sacrifice</a:t>
                      </a:r>
                      <a:r>
                        <a:rPr lang="en-US" baseline="0" dirty="0" smtClean="0"/>
                        <a:t>: ram</a:t>
                      </a:r>
                      <a:endParaRPr lang="en-US" dirty="0"/>
                    </a:p>
                  </a:txBody>
                  <a:tcPr/>
                </a:tc>
                <a:tc>
                  <a:txBody>
                    <a:bodyPr/>
                    <a:lstStyle/>
                    <a:p>
                      <a:pPr algn="ctr"/>
                      <a:endParaRPr lang="en-US" b="1" dirty="0" smtClean="0"/>
                    </a:p>
                    <a:p>
                      <a:pPr algn="l"/>
                      <a:r>
                        <a:rPr lang="en-US" b="1" dirty="0" smtClean="0"/>
                        <a:t>  Passage: </a:t>
                      </a:r>
                      <a:r>
                        <a:rPr lang="en-US" b="0" dirty="0" smtClean="0"/>
                        <a:t>Leviticus 6</a:t>
                      </a:r>
                    </a:p>
                    <a:p>
                      <a:pPr algn="l"/>
                      <a:r>
                        <a:rPr lang="en-US" b="1" dirty="0" smtClean="0"/>
                        <a:t>  Sacrifice:</a:t>
                      </a:r>
                      <a:r>
                        <a:rPr lang="en-US" b="0" dirty="0" smtClean="0"/>
                        <a:t> restitution &amp; </a:t>
                      </a:r>
                    </a:p>
                    <a:p>
                      <a:pPr algn="l"/>
                      <a:r>
                        <a:rPr lang="en-US" b="0" dirty="0" smtClean="0"/>
                        <a:t>                   ram</a:t>
                      </a:r>
                      <a:endParaRPr lang="en-US" b="1" dirty="0"/>
                    </a:p>
                  </a:txBody>
                  <a:tcPr/>
                </a:tc>
              </a:tr>
            </a:tbl>
          </a:graphicData>
        </a:graphic>
      </p:graphicFrame>
      <p:sp>
        <p:nvSpPr>
          <p:cNvPr id="5" name="TextBox 4"/>
          <p:cNvSpPr txBox="1"/>
          <p:nvPr/>
        </p:nvSpPr>
        <p:spPr>
          <a:xfrm>
            <a:off x="4114799" y="2631788"/>
            <a:ext cx="1654620" cy="369332"/>
          </a:xfrm>
          <a:prstGeom prst="rect">
            <a:avLst/>
          </a:prstGeom>
          <a:noFill/>
        </p:spPr>
        <p:txBody>
          <a:bodyPr wrap="none" rtlCol="0">
            <a:spAutoFit/>
          </a:bodyPr>
          <a:lstStyle/>
          <a:p>
            <a:r>
              <a:rPr lang="en-US" b="1" dirty="0" smtClean="0"/>
              <a:t>Unintentional</a:t>
            </a:r>
            <a:endParaRPr lang="en-US" b="1" dirty="0"/>
          </a:p>
        </p:txBody>
      </p:sp>
      <p:sp>
        <p:nvSpPr>
          <p:cNvPr id="6" name="TextBox 5"/>
          <p:cNvSpPr txBox="1"/>
          <p:nvPr/>
        </p:nvSpPr>
        <p:spPr>
          <a:xfrm>
            <a:off x="1278676" y="5215053"/>
            <a:ext cx="1231427" cy="369332"/>
          </a:xfrm>
          <a:prstGeom prst="rect">
            <a:avLst/>
          </a:prstGeom>
          <a:noFill/>
        </p:spPr>
        <p:txBody>
          <a:bodyPr wrap="none" rtlCol="0">
            <a:spAutoFit/>
          </a:bodyPr>
          <a:lstStyle/>
          <a:p>
            <a:r>
              <a:rPr lang="en-US" b="1" dirty="0" smtClean="0"/>
              <a:t>Unfaithful</a:t>
            </a:r>
            <a:endParaRPr lang="en-US" b="1" dirty="0"/>
          </a:p>
        </p:txBody>
      </p:sp>
      <p:sp>
        <p:nvSpPr>
          <p:cNvPr id="7" name="TextBox 6"/>
          <p:cNvSpPr txBox="1"/>
          <p:nvPr/>
        </p:nvSpPr>
        <p:spPr>
          <a:xfrm>
            <a:off x="1468241" y="3798845"/>
            <a:ext cx="979755" cy="369332"/>
          </a:xfrm>
          <a:prstGeom prst="rect">
            <a:avLst/>
          </a:prstGeom>
          <a:noFill/>
        </p:spPr>
        <p:txBody>
          <a:bodyPr wrap="none" rtlCol="0">
            <a:spAutoFit/>
          </a:bodyPr>
          <a:lstStyle/>
          <a:p>
            <a:r>
              <a:rPr lang="en-US" b="1" dirty="0" smtClean="0"/>
              <a:t>Faithful</a:t>
            </a:r>
            <a:endParaRPr lang="en-US" b="1" dirty="0"/>
          </a:p>
        </p:txBody>
      </p:sp>
      <p:sp>
        <p:nvSpPr>
          <p:cNvPr id="8" name="TextBox 7"/>
          <p:cNvSpPr txBox="1"/>
          <p:nvPr/>
        </p:nvSpPr>
        <p:spPr>
          <a:xfrm>
            <a:off x="7032694" y="2628071"/>
            <a:ext cx="1359668" cy="369332"/>
          </a:xfrm>
          <a:prstGeom prst="rect">
            <a:avLst/>
          </a:prstGeom>
          <a:noFill/>
        </p:spPr>
        <p:txBody>
          <a:bodyPr wrap="none" rtlCol="0">
            <a:spAutoFit/>
          </a:bodyPr>
          <a:lstStyle/>
          <a:p>
            <a:r>
              <a:rPr lang="en-US" b="1" dirty="0" smtClean="0"/>
              <a:t>Intentional</a:t>
            </a:r>
            <a:endParaRPr lang="en-US" b="1" dirty="0"/>
          </a:p>
        </p:txBody>
      </p:sp>
      <p:sp>
        <p:nvSpPr>
          <p:cNvPr id="9" name="Rounded Rectangle 8"/>
          <p:cNvSpPr/>
          <p:nvPr/>
        </p:nvSpPr>
        <p:spPr>
          <a:xfrm>
            <a:off x="9567749" y="4758524"/>
            <a:ext cx="2274848" cy="1282390"/>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smtClean="0"/>
              <a:t>Passage</a:t>
            </a:r>
            <a:r>
              <a:rPr lang="en-US" dirty="0" smtClean="0"/>
              <a:t>: Num. 15</a:t>
            </a:r>
          </a:p>
          <a:p>
            <a:r>
              <a:rPr lang="en-US" b="1" dirty="0" err="1" smtClean="0"/>
              <a:t>Sacrfice</a:t>
            </a:r>
            <a:r>
              <a:rPr lang="en-US" b="1" dirty="0"/>
              <a:t>:</a:t>
            </a:r>
            <a:r>
              <a:rPr lang="en-US" dirty="0" smtClean="0"/>
              <a:t> None</a:t>
            </a:r>
            <a:endParaRPr lang="en-US" dirty="0"/>
          </a:p>
        </p:txBody>
      </p:sp>
      <p:sp>
        <p:nvSpPr>
          <p:cNvPr id="10" name="TextBox 9"/>
          <p:cNvSpPr txBox="1"/>
          <p:nvPr/>
        </p:nvSpPr>
        <p:spPr>
          <a:xfrm>
            <a:off x="9566012" y="4246236"/>
            <a:ext cx="2244525" cy="369332"/>
          </a:xfrm>
          <a:prstGeom prst="rect">
            <a:avLst/>
          </a:prstGeom>
          <a:noFill/>
        </p:spPr>
        <p:txBody>
          <a:bodyPr wrap="none" rtlCol="0">
            <a:spAutoFit/>
          </a:bodyPr>
          <a:lstStyle/>
          <a:p>
            <a:r>
              <a:rPr lang="en-US" b="1" dirty="0" smtClean="0"/>
              <a:t>Intentional-Defiant</a:t>
            </a:r>
            <a:endParaRPr lang="en-US" b="1" dirty="0"/>
          </a:p>
        </p:txBody>
      </p:sp>
    </p:spTree>
    <p:extLst>
      <p:ext uri="{BB962C8B-B14F-4D97-AF65-F5344CB8AC3E}">
        <p14:creationId xmlns:p14="http://schemas.microsoft.com/office/powerpoint/2010/main" val="1974094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Lst>
  </p:timing>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type of sin?</a:t>
            </a:r>
            <a:endParaRPr lang="en-US" dirty="0"/>
          </a:p>
        </p:txBody>
      </p:sp>
      <p:sp>
        <p:nvSpPr>
          <p:cNvPr id="3" name="Content Placeholder 2"/>
          <p:cNvSpPr>
            <a:spLocks noGrp="1"/>
          </p:cNvSpPr>
          <p:nvPr>
            <p:ph idx="1"/>
          </p:nvPr>
        </p:nvSpPr>
        <p:spPr>
          <a:xfrm>
            <a:off x="1154955" y="2603500"/>
            <a:ext cx="6104490" cy="3741544"/>
          </a:xfrm>
        </p:spPr>
        <p:txBody>
          <a:bodyPr>
            <a:normAutofit fontScale="92500"/>
          </a:bodyPr>
          <a:lstStyle/>
          <a:p>
            <a:r>
              <a:rPr lang="en-US" sz="2800" dirty="0">
                <a:solidFill>
                  <a:schemeClr val="tx1"/>
                </a:solidFill>
              </a:rPr>
              <a:t>“There is not a righteous man on earth who does what is right and never sins” </a:t>
            </a:r>
            <a:endParaRPr lang="en-US" sz="2800" dirty="0" smtClean="0">
              <a:solidFill>
                <a:schemeClr val="tx1"/>
              </a:solidFill>
            </a:endParaRPr>
          </a:p>
          <a:p>
            <a:pPr marL="0" indent="0">
              <a:buNone/>
            </a:pPr>
            <a:r>
              <a:rPr lang="en-US" sz="2800" dirty="0" smtClean="0">
                <a:solidFill>
                  <a:schemeClr val="tx1"/>
                </a:solidFill>
              </a:rPr>
              <a:t>							</a:t>
            </a:r>
            <a:r>
              <a:rPr lang="en-US" sz="2000" dirty="0" smtClean="0">
                <a:solidFill>
                  <a:schemeClr val="tx1"/>
                </a:solidFill>
              </a:rPr>
              <a:t>Ecclesiastes 7:20</a:t>
            </a:r>
          </a:p>
          <a:p>
            <a:pPr marL="0" indent="0">
              <a:buNone/>
            </a:pPr>
            <a:endParaRPr lang="en-US" sz="2000" dirty="0">
              <a:solidFill>
                <a:schemeClr val="tx1"/>
              </a:solidFill>
            </a:endParaRPr>
          </a:p>
          <a:p>
            <a:r>
              <a:rPr lang="en-US" sz="2800" dirty="0">
                <a:solidFill>
                  <a:schemeClr val="tx1"/>
                </a:solidFill>
              </a:rPr>
              <a:t>“If You, Lord, should mark iniquities, O Lord, who could stand?” </a:t>
            </a:r>
            <a:endParaRPr lang="en-US" sz="2800" dirty="0" smtClean="0">
              <a:solidFill>
                <a:schemeClr val="tx1"/>
              </a:solidFill>
            </a:endParaRPr>
          </a:p>
          <a:p>
            <a:pPr marL="0" indent="0">
              <a:buNone/>
            </a:pPr>
            <a:r>
              <a:rPr lang="en-US" sz="2800" dirty="0" smtClean="0">
                <a:solidFill>
                  <a:schemeClr val="tx1"/>
                </a:solidFill>
              </a:rPr>
              <a:t>							</a:t>
            </a:r>
            <a:r>
              <a:rPr lang="en-US" sz="2000" dirty="0" smtClean="0">
                <a:solidFill>
                  <a:schemeClr val="tx1"/>
                </a:solidFill>
              </a:rPr>
              <a:t>Psalms 130:3</a:t>
            </a:r>
            <a:endParaRPr lang="en-US" sz="2000" dirty="0">
              <a:solidFill>
                <a:schemeClr val="tx1"/>
              </a:solidFill>
            </a:endParaRPr>
          </a:p>
          <a:p>
            <a:endParaRPr lang="en-US" dirty="0"/>
          </a:p>
        </p:txBody>
      </p:sp>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716473" y="1092182"/>
            <a:ext cx="2777987" cy="5126048"/>
          </a:xfrm>
          <a:prstGeom prst="rect">
            <a:avLst/>
          </a:prstGeom>
        </p:spPr>
      </p:pic>
    </p:spTree>
    <p:extLst>
      <p:ext uri="{BB962C8B-B14F-4D97-AF65-F5344CB8AC3E}">
        <p14:creationId xmlns:p14="http://schemas.microsoft.com/office/powerpoint/2010/main" val="42089192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1266753"/>
            <a:ext cx="12192000" cy="8128000"/>
          </a:xfrm>
          <a:prstGeom prst="rect">
            <a:avLst/>
          </a:prstGeom>
        </p:spPr>
      </p:pic>
      <p:sp>
        <p:nvSpPr>
          <p:cNvPr id="2" name="Title 1"/>
          <p:cNvSpPr>
            <a:spLocks noGrp="1"/>
          </p:cNvSpPr>
          <p:nvPr>
            <p:ph type="ctrTitle"/>
          </p:nvPr>
        </p:nvSpPr>
        <p:spPr>
          <a:xfrm>
            <a:off x="1794351" y="2839450"/>
            <a:ext cx="8825658" cy="934151"/>
          </a:xfrm>
        </p:spPr>
        <p:txBody>
          <a:bodyPr/>
          <a:lstStyle/>
          <a:p>
            <a:r>
              <a:rPr lang="en-US" dirty="0" smtClean="0"/>
              <a:t>How does a Christian sin?</a:t>
            </a:r>
            <a:endParaRPr lang="en-US" dirty="0"/>
          </a:p>
        </p:txBody>
      </p:sp>
      <p:sp>
        <p:nvSpPr>
          <p:cNvPr id="3" name="Subtitle 2"/>
          <p:cNvSpPr>
            <a:spLocks noGrp="1"/>
          </p:cNvSpPr>
          <p:nvPr>
            <p:ph type="subTitle" idx="1"/>
          </p:nvPr>
        </p:nvSpPr>
        <p:spPr/>
        <p:txBody>
          <a:bodyPr/>
          <a:lstStyle/>
          <a:p>
            <a:endParaRPr lang="en-US"/>
          </a:p>
        </p:txBody>
      </p:sp>
      <p:sp>
        <p:nvSpPr>
          <p:cNvPr id="5" name="TextBox 4"/>
          <p:cNvSpPr txBox="1"/>
          <p:nvPr/>
        </p:nvSpPr>
        <p:spPr>
          <a:xfrm>
            <a:off x="8229600" y="5715000"/>
            <a:ext cx="3113353" cy="461665"/>
          </a:xfrm>
          <a:prstGeom prst="rect">
            <a:avLst/>
          </a:prstGeom>
          <a:noFill/>
        </p:spPr>
        <p:txBody>
          <a:bodyPr wrap="none" rtlCol="0">
            <a:spAutoFit/>
          </a:bodyPr>
          <a:lstStyle/>
          <a:p>
            <a:r>
              <a:rPr lang="en-US" sz="2400" dirty="0" smtClean="0">
                <a:solidFill>
                  <a:schemeClr val="bg1"/>
                </a:solidFill>
              </a:rPr>
              <a:t>www.delighting.org</a:t>
            </a:r>
            <a:endParaRPr lang="en-US" sz="2400" dirty="0">
              <a:solidFill>
                <a:schemeClr val="bg1"/>
              </a:solidFill>
            </a:endParaRPr>
          </a:p>
        </p:txBody>
      </p:sp>
    </p:spTree>
    <p:extLst>
      <p:ext uri="{BB962C8B-B14F-4D97-AF65-F5344CB8AC3E}">
        <p14:creationId xmlns:p14="http://schemas.microsoft.com/office/powerpoint/2010/main" val="325325208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Unintentional sin</a:t>
            </a:r>
            <a:endParaRPr lang="en-US" dirty="0"/>
          </a:p>
        </p:txBody>
      </p:sp>
      <p:sp>
        <p:nvSpPr>
          <p:cNvPr id="3" name="Content Placeholder 2"/>
          <p:cNvSpPr>
            <a:spLocks noGrp="1"/>
          </p:cNvSpPr>
          <p:nvPr>
            <p:ph idx="1"/>
          </p:nvPr>
        </p:nvSpPr>
        <p:spPr>
          <a:xfrm>
            <a:off x="535259" y="3155711"/>
            <a:ext cx="11162369" cy="4204094"/>
          </a:xfrm>
        </p:spPr>
        <p:txBody>
          <a:bodyPr>
            <a:normAutofit/>
          </a:bodyPr>
          <a:lstStyle/>
          <a:p>
            <a:pPr>
              <a:spcBef>
                <a:spcPts val="2400"/>
              </a:spcBef>
            </a:pPr>
            <a:r>
              <a:rPr lang="en-US" sz="3600" dirty="0"/>
              <a:t>“All unrighteousness is sin…” </a:t>
            </a:r>
          </a:p>
          <a:p>
            <a:pPr marL="0" indent="0">
              <a:spcBef>
                <a:spcPts val="0"/>
              </a:spcBef>
              <a:buNone/>
            </a:pPr>
            <a:r>
              <a:rPr lang="en-US" sz="2600" dirty="0">
                <a:solidFill>
                  <a:schemeClr val="tx1"/>
                </a:solidFill>
              </a:rPr>
              <a:t>		</a:t>
            </a:r>
            <a:r>
              <a:rPr lang="en-US" sz="2600" dirty="0" smtClean="0">
                <a:solidFill>
                  <a:schemeClr val="tx1"/>
                </a:solidFill>
              </a:rPr>
              <a:t>													</a:t>
            </a:r>
            <a:r>
              <a:rPr lang="en-US" sz="2400" dirty="0" smtClean="0">
                <a:solidFill>
                  <a:schemeClr val="tx1"/>
                </a:solidFill>
              </a:rPr>
              <a:t>1 John </a:t>
            </a:r>
            <a:r>
              <a:rPr lang="en-US" sz="2400" dirty="0">
                <a:solidFill>
                  <a:schemeClr val="tx1"/>
                </a:solidFill>
              </a:rPr>
              <a:t>5:17</a:t>
            </a:r>
          </a:p>
          <a:p>
            <a:pPr>
              <a:spcBef>
                <a:spcPts val="2400"/>
              </a:spcBef>
            </a:pPr>
            <a:r>
              <a:rPr lang="en-US" sz="3600" dirty="0" smtClean="0"/>
              <a:t>“There </a:t>
            </a:r>
            <a:r>
              <a:rPr lang="en-US" sz="3600" dirty="0"/>
              <a:t>is none righteous, not even one</a:t>
            </a:r>
            <a:r>
              <a:rPr lang="en-US" sz="3600" dirty="0" smtClean="0"/>
              <a:t>;”</a:t>
            </a:r>
          </a:p>
          <a:p>
            <a:pPr marL="0" indent="0">
              <a:spcBef>
                <a:spcPts val="0"/>
              </a:spcBef>
              <a:buNone/>
            </a:pPr>
            <a:r>
              <a:rPr lang="en-US" sz="2800" dirty="0" smtClean="0"/>
              <a:t>													</a:t>
            </a:r>
            <a:r>
              <a:rPr lang="en-US" sz="2800" dirty="0"/>
              <a:t>	</a:t>
            </a:r>
            <a:r>
              <a:rPr lang="en-US" sz="2800" dirty="0" smtClean="0"/>
              <a:t>	</a:t>
            </a:r>
            <a:r>
              <a:rPr lang="en-US" sz="2400" dirty="0" smtClean="0"/>
              <a:t>Romans 3:10</a:t>
            </a:r>
          </a:p>
          <a:p>
            <a:pPr marL="0" indent="0">
              <a:buNone/>
            </a:pPr>
            <a:r>
              <a:rPr lang="en-US" dirty="0"/>
              <a:t/>
            </a:r>
            <a:br>
              <a:rPr lang="en-US" dirty="0"/>
            </a:br>
            <a:endParaRPr lang="en-US" dirty="0"/>
          </a:p>
        </p:txBody>
      </p:sp>
    </p:spTree>
    <p:extLst>
      <p:ext uri="{BB962C8B-B14F-4D97-AF65-F5344CB8AC3E}">
        <p14:creationId xmlns:p14="http://schemas.microsoft.com/office/powerpoint/2010/main" val="3872190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Unintentional sin</a:t>
            </a:r>
            <a:endParaRPr lang="en-US" dirty="0"/>
          </a:p>
        </p:txBody>
      </p:sp>
      <p:sp>
        <p:nvSpPr>
          <p:cNvPr id="3" name="Content Placeholder 2"/>
          <p:cNvSpPr>
            <a:spLocks noGrp="1"/>
          </p:cNvSpPr>
          <p:nvPr>
            <p:ph idx="1"/>
          </p:nvPr>
        </p:nvSpPr>
        <p:spPr>
          <a:xfrm>
            <a:off x="1072529" y="2887579"/>
            <a:ext cx="10625099" cy="4472226"/>
          </a:xfrm>
        </p:spPr>
        <p:txBody>
          <a:bodyPr>
            <a:normAutofit/>
          </a:bodyPr>
          <a:lstStyle/>
          <a:p>
            <a:pPr>
              <a:spcBef>
                <a:spcPts val="2400"/>
              </a:spcBef>
            </a:pPr>
            <a:r>
              <a:rPr lang="en-US" sz="3200" dirty="0" smtClean="0">
                <a:solidFill>
                  <a:schemeClr val="tx1"/>
                </a:solidFill>
              </a:rPr>
              <a:t>“</a:t>
            </a:r>
            <a:r>
              <a:rPr lang="en-US" sz="3200" dirty="0">
                <a:solidFill>
                  <a:schemeClr val="tx1"/>
                </a:solidFill>
              </a:rPr>
              <a:t>The heart is deceitful above all things, and desperately wicked: who can know it?”</a:t>
            </a:r>
            <a:r>
              <a:rPr lang="en-US" sz="2800" dirty="0">
                <a:solidFill>
                  <a:schemeClr val="tx1"/>
                </a:solidFill>
              </a:rPr>
              <a:t> </a:t>
            </a:r>
          </a:p>
          <a:p>
            <a:pPr marL="0" indent="0">
              <a:spcBef>
                <a:spcPts val="0"/>
              </a:spcBef>
              <a:buNone/>
            </a:pPr>
            <a:r>
              <a:rPr lang="en-US" sz="2800" dirty="0" smtClean="0">
                <a:solidFill>
                  <a:schemeClr val="tx1"/>
                </a:solidFill>
              </a:rPr>
              <a:t>										</a:t>
            </a:r>
            <a:r>
              <a:rPr lang="en-US" sz="2800" dirty="0">
                <a:solidFill>
                  <a:schemeClr val="tx1"/>
                </a:solidFill>
              </a:rPr>
              <a:t>		</a:t>
            </a:r>
            <a:r>
              <a:rPr lang="en-US" sz="2000" dirty="0">
                <a:solidFill>
                  <a:schemeClr val="tx1"/>
                </a:solidFill>
              </a:rPr>
              <a:t>Jeremiah 17:9</a:t>
            </a:r>
          </a:p>
          <a:p>
            <a:pPr>
              <a:spcBef>
                <a:spcPts val="2400"/>
              </a:spcBef>
            </a:pPr>
            <a:r>
              <a:rPr lang="en-US" sz="3200" dirty="0" smtClean="0"/>
              <a:t>“We </a:t>
            </a:r>
            <a:r>
              <a:rPr lang="en-US" sz="3200" dirty="0"/>
              <a:t>need to understand that imperfection of character is sin</a:t>
            </a:r>
            <a:r>
              <a:rPr lang="en-US" sz="3200" dirty="0" smtClean="0"/>
              <a:t>.”</a:t>
            </a:r>
          </a:p>
          <a:p>
            <a:pPr marL="457200" lvl="1" indent="0">
              <a:buNone/>
            </a:pPr>
            <a:r>
              <a:rPr lang="en-US" dirty="0" smtClean="0"/>
              <a:t>										</a:t>
            </a:r>
            <a:r>
              <a:rPr lang="en-US" dirty="0"/>
              <a:t>	</a:t>
            </a:r>
            <a:r>
              <a:rPr lang="en-US" sz="2000" dirty="0" smtClean="0"/>
              <a:t>Christ Object Lessons, p. 330 </a:t>
            </a:r>
            <a:endParaRPr lang="en-US" sz="2000" dirty="0"/>
          </a:p>
          <a:p>
            <a:pPr marL="0" indent="0">
              <a:buNone/>
            </a:pPr>
            <a:r>
              <a:rPr lang="en-US" dirty="0"/>
              <a:t/>
            </a:r>
            <a:br>
              <a:rPr lang="en-US" dirty="0"/>
            </a:br>
            <a:endParaRPr lang="en-US" dirty="0"/>
          </a:p>
        </p:txBody>
      </p:sp>
    </p:spTree>
    <p:extLst>
      <p:ext uri="{BB962C8B-B14F-4D97-AF65-F5344CB8AC3E}">
        <p14:creationId xmlns:p14="http://schemas.microsoft.com/office/powerpoint/2010/main" val="2166580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“Can” and “Cannot”</a:t>
            </a:r>
            <a:endParaRPr lang="en-US" dirty="0"/>
          </a:p>
        </p:txBody>
      </p:sp>
      <p:sp>
        <p:nvSpPr>
          <p:cNvPr id="3" name="Content Placeholder 2"/>
          <p:cNvSpPr>
            <a:spLocks noGrp="1"/>
          </p:cNvSpPr>
          <p:nvPr>
            <p:ph idx="1"/>
          </p:nvPr>
        </p:nvSpPr>
        <p:spPr>
          <a:xfrm>
            <a:off x="1154954" y="2901329"/>
            <a:ext cx="10063173" cy="3655587"/>
          </a:xfrm>
        </p:spPr>
        <p:txBody>
          <a:bodyPr>
            <a:normAutofit/>
          </a:bodyPr>
          <a:lstStyle/>
          <a:p>
            <a:pPr marL="0" indent="0">
              <a:buNone/>
            </a:pPr>
            <a:r>
              <a:rPr lang="en-US" sz="3600" dirty="0">
                <a:solidFill>
                  <a:schemeClr val="tx1"/>
                </a:solidFill>
              </a:rPr>
              <a:t>“God has given us the power of choice; it is ours to exercise. We </a:t>
            </a:r>
            <a:r>
              <a:rPr lang="en-US" sz="3600" b="1" dirty="0">
                <a:solidFill>
                  <a:srgbClr val="FFC000"/>
                </a:solidFill>
              </a:rPr>
              <a:t>cannot</a:t>
            </a:r>
            <a:r>
              <a:rPr lang="en-US" sz="3600" dirty="0">
                <a:solidFill>
                  <a:schemeClr val="tx1"/>
                </a:solidFill>
              </a:rPr>
              <a:t> change our hearts, we </a:t>
            </a:r>
            <a:r>
              <a:rPr lang="en-US" sz="3600" b="1" dirty="0">
                <a:solidFill>
                  <a:srgbClr val="FFC000"/>
                </a:solidFill>
              </a:rPr>
              <a:t>cannot</a:t>
            </a:r>
            <a:r>
              <a:rPr lang="en-US" sz="3600" dirty="0">
                <a:solidFill>
                  <a:schemeClr val="tx1"/>
                </a:solidFill>
              </a:rPr>
              <a:t> control our thoughts, our impulses, our affections. We </a:t>
            </a:r>
            <a:r>
              <a:rPr lang="en-US" sz="3600" b="1" dirty="0">
                <a:solidFill>
                  <a:srgbClr val="FFC000"/>
                </a:solidFill>
              </a:rPr>
              <a:t>cannot</a:t>
            </a:r>
            <a:r>
              <a:rPr lang="en-US" sz="3600" dirty="0">
                <a:solidFill>
                  <a:schemeClr val="tx1"/>
                </a:solidFill>
              </a:rPr>
              <a:t> make ourselves pure, fit for God's service. </a:t>
            </a:r>
            <a:endParaRPr lang="en-US" sz="3600" dirty="0"/>
          </a:p>
        </p:txBody>
      </p:sp>
    </p:spTree>
    <p:extLst>
      <p:ext uri="{BB962C8B-B14F-4D97-AF65-F5344CB8AC3E}">
        <p14:creationId xmlns:p14="http://schemas.microsoft.com/office/powerpoint/2010/main" val="2438199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“Can” and “Cannot”</a:t>
            </a:r>
            <a:endParaRPr lang="en-US" dirty="0"/>
          </a:p>
        </p:txBody>
      </p:sp>
      <p:sp>
        <p:nvSpPr>
          <p:cNvPr id="3" name="Content Placeholder 2"/>
          <p:cNvSpPr>
            <a:spLocks noGrp="1"/>
          </p:cNvSpPr>
          <p:nvPr>
            <p:ph idx="1"/>
          </p:nvPr>
        </p:nvSpPr>
        <p:spPr>
          <a:xfrm>
            <a:off x="996826" y="2692874"/>
            <a:ext cx="10305984" cy="3953417"/>
          </a:xfrm>
        </p:spPr>
        <p:txBody>
          <a:bodyPr>
            <a:normAutofit/>
          </a:bodyPr>
          <a:lstStyle/>
          <a:p>
            <a:pPr marL="0" indent="0">
              <a:buNone/>
            </a:pPr>
            <a:r>
              <a:rPr lang="en-US" sz="3600" dirty="0" smtClean="0">
                <a:solidFill>
                  <a:schemeClr val="tx1"/>
                </a:solidFill>
              </a:rPr>
              <a:t>“But </a:t>
            </a:r>
            <a:r>
              <a:rPr lang="en-US" sz="3600" dirty="0">
                <a:solidFill>
                  <a:schemeClr val="tx1"/>
                </a:solidFill>
              </a:rPr>
              <a:t>we </a:t>
            </a:r>
            <a:r>
              <a:rPr lang="en-US" sz="3600" b="1" dirty="0">
                <a:solidFill>
                  <a:srgbClr val="FFC000"/>
                </a:solidFill>
              </a:rPr>
              <a:t>can choose</a:t>
            </a:r>
            <a:r>
              <a:rPr lang="en-US" sz="3600" dirty="0">
                <a:solidFill>
                  <a:schemeClr val="tx1"/>
                </a:solidFill>
              </a:rPr>
              <a:t> to serve God, we </a:t>
            </a:r>
            <a:r>
              <a:rPr lang="en-US" sz="3600" b="1" dirty="0">
                <a:solidFill>
                  <a:srgbClr val="FFC000"/>
                </a:solidFill>
              </a:rPr>
              <a:t>can give</a:t>
            </a:r>
            <a:r>
              <a:rPr lang="en-US" sz="3600" dirty="0">
                <a:solidFill>
                  <a:schemeClr val="tx1"/>
                </a:solidFill>
              </a:rPr>
              <a:t> Him our will; then He will work in us to will and to do according to His good pleasure. Thus our whole nature will be brought under the control of Christ” </a:t>
            </a:r>
            <a:endParaRPr lang="en-US" sz="3600" dirty="0" smtClean="0">
              <a:solidFill>
                <a:schemeClr val="tx1"/>
              </a:solidFill>
            </a:endParaRPr>
          </a:p>
          <a:p>
            <a:pPr marL="0" indent="0">
              <a:buNone/>
            </a:pPr>
            <a:r>
              <a:rPr lang="en-US" dirty="0">
                <a:solidFill>
                  <a:schemeClr val="tx1"/>
                </a:solidFill>
              </a:rPr>
              <a:t>	</a:t>
            </a:r>
            <a:r>
              <a:rPr lang="en-US" dirty="0" smtClean="0">
                <a:solidFill>
                  <a:schemeClr val="tx1"/>
                </a:solidFill>
              </a:rPr>
              <a:t>											</a:t>
            </a:r>
            <a:r>
              <a:rPr lang="en-US" sz="2400" dirty="0" smtClean="0">
                <a:solidFill>
                  <a:schemeClr val="tx1"/>
                </a:solidFill>
              </a:rPr>
              <a:t>Ministry </a:t>
            </a:r>
            <a:r>
              <a:rPr lang="en-US" sz="2400" dirty="0">
                <a:solidFill>
                  <a:schemeClr val="tx1"/>
                </a:solidFill>
              </a:rPr>
              <a:t>of Healing, </a:t>
            </a:r>
            <a:r>
              <a:rPr lang="en-US" sz="2400" dirty="0" smtClean="0">
                <a:solidFill>
                  <a:schemeClr val="tx1"/>
                </a:solidFill>
              </a:rPr>
              <a:t>p.176</a:t>
            </a:r>
            <a:endParaRPr lang="en-US" sz="2400" dirty="0"/>
          </a:p>
          <a:p>
            <a:endParaRPr lang="en-US" dirty="0"/>
          </a:p>
        </p:txBody>
      </p:sp>
    </p:spTree>
    <p:extLst>
      <p:ext uri="{BB962C8B-B14F-4D97-AF65-F5344CB8AC3E}">
        <p14:creationId xmlns:p14="http://schemas.microsoft.com/office/powerpoint/2010/main" val="375939848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Unintentional Sin</a:t>
            </a:r>
            <a:endParaRPr lang="en-US" dirty="0"/>
          </a:p>
        </p:txBody>
      </p:sp>
      <p:sp>
        <p:nvSpPr>
          <p:cNvPr id="3" name="Content Placeholder 2"/>
          <p:cNvSpPr>
            <a:spLocks noGrp="1"/>
          </p:cNvSpPr>
          <p:nvPr>
            <p:ph idx="1"/>
          </p:nvPr>
        </p:nvSpPr>
        <p:spPr>
          <a:xfrm>
            <a:off x="847493" y="2603499"/>
            <a:ext cx="10604809" cy="4409193"/>
          </a:xfrm>
        </p:spPr>
        <p:txBody>
          <a:bodyPr>
            <a:normAutofit/>
          </a:bodyPr>
          <a:lstStyle/>
          <a:p>
            <a:pPr marL="0" indent="0">
              <a:buNone/>
            </a:pPr>
            <a:r>
              <a:rPr lang="en-US" sz="3200" dirty="0" smtClean="0"/>
              <a:t>“There </a:t>
            </a:r>
            <a:r>
              <a:rPr lang="en-US" sz="3200" dirty="0"/>
              <a:t>are those who have known the pardoning love of Christ and who really desire to be children of God, yet they realize that their </a:t>
            </a:r>
            <a:r>
              <a:rPr lang="en-US" sz="3200" b="1" dirty="0">
                <a:solidFill>
                  <a:srgbClr val="FFC000"/>
                </a:solidFill>
              </a:rPr>
              <a:t>character</a:t>
            </a:r>
            <a:r>
              <a:rPr lang="en-US" sz="3200" dirty="0">
                <a:solidFill>
                  <a:srgbClr val="FFC000"/>
                </a:solidFill>
              </a:rPr>
              <a:t> </a:t>
            </a:r>
            <a:r>
              <a:rPr lang="en-US" sz="3200" dirty="0"/>
              <a:t>is </a:t>
            </a:r>
            <a:r>
              <a:rPr lang="en-US" sz="3200" b="1" dirty="0">
                <a:solidFill>
                  <a:srgbClr val="FFC000"/>
                </a:solidFill>
              </a:rPr>
              <a:t>imperfect</a:t>
            </a:r>
            <a:r>
              <a:rPr lang="en-US" sz="3200" dirty="0"/>
              <a:t>, their </a:t>
            </a:r>
            <a:r>
              <a:rPr lang="en-US" sz="3200" b="1" dirty="0">
                <a:solidFill>
                  <a:srgbClr val="FFC000"/>
                </a:solidFill>
              </a:rPr>
              <a:t>life faulty</a:t>
            </a:r>
            <a:r>
              <a:rPr lang="en-US" sz="3200" dirty="0" smtClean="0"/>
              <a:t>,…We </a:t>
            </a:r>
            <a:r>
              <a:rPr lang="en-US" sz="3200" dirty="0"/>
              <a:t>shall often have to bow down and weep at the feet of Jesus because of our </a:t>
            </a:r>
            <a:r>
              <a:rPr lang="en-US" sz="3200" b="1" dirty="0">
                <a:solidFill>
                  <a:srgbClr val="FFC000"/>
                </a:solidFill>
              </a:rPr>
              <a:t>shortcomings</a:t>
            </a:r>
            <a:r>
              <a:rPr lang="en-US" sz="3200" dirty="0">
                <a:solidFill>
                  <a:srgbClr val="FFC000"/>
                </a:solidFill>
              </a:rPr>
              <a:t> </a:t>
            </a:r>
            <a:r>
              <a:rPr lang="en-US" sz="3200" dirty="0"/>
              <a:t>and </a:t>
            </a:r>
            <a:r>
              <a:rPr lang="en-US" sz="3200" b="1" dirty="0">
                <a:solidFill>
                  <a:srgbClr val="FFC000"/>
                </a:solidFill>
              </a:rPr>
              <a:t>mistakes</a:t>
            </a:r>
            <a:r>
              <a:rPr lang="en-US" sz="3200" dirty="0"/>
              <a:t>, but we are not to be discouraged. </a:t>
            </a:r>
            <a:r>
              <a:rPr lang="en-US" sz="3200" dirty="0" smtClean="0"/>
              <a:t>“</a:t>
            </a:r>
          </a:p>
          <a:p>
            <a:pPr marL="457200" lvl="1" indent="0">
              <a:buNone/>
            </a:pPr>
            <a:r>
              <a:rPr lang="en-US" dirty="0"/>
              <a:t>	</a:t>
            </a:r>
            <a:r>
              <a:rPr lang="en-US" dirty="0" smtClean="0"/>
              <a:t>														Steps to Christ, p. 64</a:t>
            </a:r>
            <a:endParaRPr lang="en-US" dirty="0"/>
          </a:p>
          <a:p>
            <a:endParaRPr lang="en-US" dirty="0"/>
          </a:p>
        </p:txBody>
      </p:sp>
    </p:spTree>
    <p:extLst>
      <p:ext uri="{BB962C8B-B14F-4D97-AF65-F5344CB8AC3E}">
        <p14:creationId xmlns:p14="http://schemas.microsoft.com/office/powerpoint/2010/main" val="778891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 Types of unintentional sin</a:t>
            </a:r>
            <a:endParaRPr lang="en-US" dirty="0"/>
          </a:p>
        </p:txBody>
      </p:sp>
      <p:sp>
        <p:nvSpPr>
          <p:cNvPr id="3" name="Content Placeholder 2"/>
          <p:cNvSpPr>
            <a:spLocks noGrp="1"/>
          </p:cNvSpPr>
          <p:nvPr>
            <p:ph idx="1"/>
          </p:nvPr>
        </p:nvSpPr>
        <p:spPr>
          <a:xfrm>
            <a:off x="652131" y="2731092"/>
            <a:ext cx="6656166" cy="3416300"/>
          </a:xfrm>
        </p:spPr>
        <p:txBody>
          <a:bodyPr/>
          <a:lstStyle/>
          <a:p>
            <a:pPr>
              <a:buAutoNum type="arabicPeriod"/>
            </a:pPr>
            <a:r>
              <a:rPr lang="en-US" sz="4800" dirty="0" smtClean="0"/>
              <a:t>  Mistakes</a:t>
            </a:r>
          </a:p>
          <a:p>
            <a:pPr marL="0" indent="0">
              <a:buNone/>
            </a:pPr>
            <a:endParaRPr lang="en-US" dirty="0" smtClean="0"/>
          </a:p>
        </p:txBody>
      </p:sp>
      <p:pic>
        <p:nvPicPr>
          <p:cNvPr id="5" name="Picture 4"/>
          <p:cNvPicPr>
            <a:picLocks noChangeAspect="1"/>
          </p:cNvPicPr>
          <p:nvPr/>
        </p:nvPicPr>
        <p:blipFill>
          <a:blip r:embed="rId3"/>
          <a:stretch>
            <a:fillRect/>
          </a:stretch>
        </p:blipFill>
        <p:spPr>
          <a:xfrm>
            <a:off x="5450038" y="2300694"/>
            <a:ext cx="4608362" cy="6060044"/>
          </a:xfrm>
          <a:prstGeom prst="rect">
            <a:avLst/>
          </a:prstGeom>
        </p:spPr>
      </p:pic>
    </p:spTree>
    <p:extLst>
      <p:ext uri="{BB962C8B-B14F-4D97-AF65-F5344CB8AC3E}">
        <p14:creationId xmlns:p14="http://schemas.microsoft.com/office/powerpoint/2010/main" val="182226378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 Types of unintentional sin</a:t>
            </a:r>
            <a:endParaRPr lang="en-US" dirty="0"/>
          </a:p>
        </p:txBody>
      </p:sp>
      <p:sp>
        <p:nvSpPr>
          <p:cNvPr id="3" name="Content Placeholder 2"/>
          <p:cNvSpPr>
            <a:spLocks noGrp="1"/>
          </p:cNvSpPr>
          <p:nvPr>
            <p:ph idx="1"/>
          </p:nvPr>
        </p:nvSpPr>
        <p:spPr>
          <a:xfrm>
            <a:off x="538716" y="2716914"/>
            <a:ext cx="6656166" cy="3416300"/>
          </a:xfrm>
        </p:spPr>
        <p:txBody>
          <a:bodyPr/>
          <a:lstStyle/>
          <a:p>
            <a:pPr>
              <a:buAutoNum type="arabicPeriod"/>
            </a:pPr>
            <a:r>
              <a:rPr lang="en-US" sz="4800" dirty="0" smtClean="0">
                <a:solidFill>
                  <a:schemeClr val="bg1">
                    <a:lumMod val="65000"/>
                  </a:schemeClr>
                </a:solidFill>
              </a:rPr>
              <a:t>  Mistakes</a:t>
            </a:r>
          </a:p>
          <a:p>
            <a:pPr>
              <a:buAutoNum type="arabicPeriod"/>
            </a:pPr>
            <a:r>
              <a:rPr lang="en-US" sz="4800" dirty="0" smtClean="0"/>
              <a:t>  Shortcomings</a:t>
            </a:r>
          </a:p>
          <a:p>
            <a:pPr marL="0" indent="0">
              <a:buNone/>
            </a:pPr>
            <a:endParaRPr lang="en-US" dirty="0" smtClean="0"/>
          </a:p>
        </p:txBody>
      </p:sp>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194099" y="2816151"/>
            <a:ext cx="5189827" cy="3452578"/>
          </a:xfrm>
          <a:prstGeom prst="rect">
            <a:avLst/>
          </a:prstGeom>
        </p:spPr>
      </p:pic>
    </p:spTree>
    <p:extLst>
      <p:ext uri="{BB962C8B-B14F-4D97-AF65-F5344CB8AC3E}">
        <p14:creationId xmlns:p14="http://schemas.microsoft.com/office/powerpoint/2010/main" val="157302948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 Types of unintentional sin</a:t>
            </a:r>
            <a:endParaRPr lang="en-US" dirty="0"/>
          </a:p>
        </p:txBody>
      </p:sp>
      <p:sp>
        <p:nvSpPr>
          <p:cNvPr id="3" name="Content Placeholder 2"/>
          <p:cNvSpPr>
            <a:spLocks noGrp="1"/>
          </p:cNvSpPr>
          <p:nvPr>
            <p:ph idx="1"/>
          </p:nvPr>
        </p:nvSpPr>
        <p:spPr>
          <a:xfrm>
            <a:off x="524535" y="2731091"/>
            <a:ext cx="6656166" cy="3416300"/>
          </a:xfrm>
        </p:spPr>
        <p:txBody>
          <a:bodyPr/>
          <a:lstStyle/>
          <a:p>
            <a:pPr>
              <a:buAutoNum type="arabicPeriod"/>
            </a:pPr>
            <a:r>
              <a:rPr lang="en-US" sz="4800" dirty="0" smtClean="0">
                <a:solidFill>
                  <a:schemeClr val="bg1">
                    <a:lumMod val="65000"/>
                  </a:schemeClr>
                </a:solidFill>
              </a:rPr>
              <a:t>  Mistakes</a:t>
            </a:r>
          </a:p>
          <a:p>
            <a:pPr>
              <a:buAutoNum type="arabicPeriod"/>
            </a:pPr>
            <a:r>
              <a:rPr lang="en-US" sz="4800" dirty="0" smtClean="0">
                <a:solidFill>
                  <a:schemeClr val="bg1">
                    <a:lumMod val="65000"/>
                  </a:schemeClr>
                </a:solidFill>
              </a:rPr>
              <a:t>  Shortcomings</a:t>
            </a:r>
          </a:p>
          <a:p>
            <a:pPr>
              <a:buAutoNum type="arabicPeriod"/>
            </a:pPr>
            <a:r>
              <a:rPr lang="en-US" sz="4800" dirty="0" smtClean="0"/>
              <a:t>  Character flaws</a:t>
            </a:r>
          </a:p>
          <a:p>
            <a:pPr>
              <a:buAutoNum type="arabicPeriod"/>
            </a:pPr>
            <a:endParaRPr lang="en-US" dirty="0" smtClean="0"/>
          </a:p>
        </p:txBody>
      </p:sp>
      <p:pic>
        <p:nvPicPr>
          <p:cNvPr id="5" name="Picture 4"/>
          <p:cNvPicPr>
            <a:picLocks noChangeAspect="1"/>
          </p:cNvPicPr>
          <p:nvPr/>
        </p:nvPicPr>
        <p:blipFill>
          <a:blip r:embed="rId3"/>
          <a:stretch>
            <a:fillRect/>
          </a:stretch>
        </p:blipFill>
        <p:spPr>
          <a:xfrm>
            <a:off x="7177079" y="2415312"/>
            <a:ext cx="3313712" cy="4200790"/>
          </a:xfrm>
          <a:prstGeom prst="rect">
            <a:avLst/>
          </a:prstGeom>
        </p:spPr>
      </p:pic>
    </p:spTree>
    <p:extLst>
      <p:ext uri="{BB962C8B-B14F-4D97-AF65-F5344CB8AC3E}">
        <p14:creationId xmlns:p14="http://schemas.microsoft.com/office/powerpoint/2010/main" val="332704033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Intentional Sin</a:t>
            </a:r>
            <a:endParaRPr lang="en-US" dirty="0"/>
          </a:p>
        </p:txBody>
      </p:sp>
      <p:sp>
        <p:nvSpPr>
          <p:cNvPr id="3" name="Content Placeholder 2"/>
          <p:cNvSpPr>
            <a:spLocks noGrp="1"/>
          </p:cNvSpPr>
          <p:nvPr>
            <p:ph idx="1"/>
          </p:nvPr>
        </p:nvSpPr>
        <p:spPr>
          <a:xfrm>
            <a:off x="804398" y="2990708"/>
            <a:ext cx="5213630" cy="3732034"/>
          </a:xfrm>
        </p:spPr>
        <p:txBody>
          <a:bodyPr/>
          <a:lstStyle/>
          <a:p>
            <a:pPr marL="0" indent="0">
              <a:buNone/>
            </a:pPr>
            <a:r>
              <a:rPr lang="en-US" sz="3600" dirty="0">
                <a:solidFill>
                  <a:schemeClr val="tx1"/>
                </a:solidFill>
              </a:rPr>
              <a:t>“Therefore, to one who knows the right thing to do and does not do it, to him it is sin” </a:t>
            </a:r>
            <a:endParaRPr lang="en-US" sz="3600" dirty="0" smtClean="0">
              <a:solidFill>
                <a:schemeClr val="tx1"/>
              </a:solidFill>
            </a:endParaRPr>
          </a:p>
          <a:p>
            <a:pPr marL="0" indent="0">
              <a:buNone/>
            </a:pPr>
            <a:r>
              <a:rPr lang="en-US" dirty="0">
                <a:solidFill>
                  <a:schemeClr val="tx1"/>
                </a:solidFill>
              </a:rPr>
              <a:t>	</a:t>
            </a:r>
            <a:r>
              <a:rPr lang="en-US" dirty="0" smtClean="0">
                <a:solidFill>
                  <a:schemeClr val="tx1"/>
                </a:solidFill>
              </a:rPr>
              <a:t>				</a:t>
            </a:r>
            <a:r>
              <a:rPr lang="en-US" sz="2400" dirty="0" smtClean="0">
                <a:solidFill>
                  <a:schemeClr val="tx1"/>
                </a:solidFill>
              </a:rPr>
              <a:t>James 4:17</a:t>
            </a:r>
            <a:endParaRPr lang="en-US" sz="2400" dirty="0"/>
          </a:p>
        </p:txBody>
      </p:sp>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140744" y="2328884"/>
            <a:ext cx="5661395" cy="4529116"/>
          </a:xfrm>
          <a:prstGeom prst="rect">
            <a:avLst/>
          </a:prstGeom>
        </p:spPr>
      </p:pic>
    </p:spTree>
    <p:extLst>
      <p:ext uri="{BB962C8B-B14F-4D97-AF65-F5344CB8AC3E}">
        <p14:creationId xmlns:p14="http://schemas.microsoft.com/office/powerpoint/2010/main" val="141237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Intentional Sin</a:t>
            </a:r>
            <a:endParaRPr lang="en-US" dirty="0"/>
          </a:p>
        </p:txBody>
      </p:sp>
      <p:sp>
        <p:nvSpPr>
          <p:cNvPr id="3" name="Content Placeholder 2"/>
          <p:cNvSpPr>
            <a:spLocks noGrp="1"/>
          </p:cNvSpPr>
          <p:nvPr>
            <p:ph idx="1"/>
          </p:nvPr>
        </p:nvSpPr>
        <p:spPr>
          <a:xfrm>
            <a:off x="804398" y="2990708"/>
            <a:ext cx="5213630" cy="3732034"/>
          </a:xfrm>
        </p:spPr>
        <p:txBody>
          <a:bodyPr/>
          <a:lstStyle/>
          <a:p>
            <a:pPr marL="0" indent="0">
              <a:buNone/>
            </a:pPr>
            <a:r>
              <a:rPr lang="en-US" sz="3600" dirty="0">
                <a:solidFill>
                  <a:schemeClr val="tx1"/>
                </a:solidFill>
              </a:rPr>
              <a:t>“Therefore, to one who knows the right thing to do and does not do it, to him it is sin” </a:t>
            </a:r>
            <a:endParaRPr lang="en-US" sz="3600" dirty="0" smtClean="0">
              <a:solidFill>
                <a:schemeClr val="tx1"/>
              </a:solidFill>
            </a:endParaRPr>
          </a:p>
          <a:p>
            <a:pPr marL="0" indent="0">
              <a:buNone/>
            </a:pPr>
            <a:r>
              <a:rPr lang="en-US" dirty="0">
                <a:solidFill>
                  <a:schemeClr val="tx1"/>
                </a:solidFill>
              </a:rPr>
              <a:t>	</a:t>
            </a:r>
            <a:r>
              <a:rPr lang="en-US" dirty="0" smtClean="0">
                <a:solidFill>
                  <a:schemeClr val="tx1"/>
                </a:solidFill>
              </a:rPr>
              <a:t>				</a:t>
            </a:r>
            <a:r>
              <a:rPr lang="en-US" sz="2400" dirty="0" smtClean="0">
                <a:solidFill>
                  <a:schemeClr val="tx1"/>
                </a:solidFill>
              </a:rPr>
              <a:t>James 4:17</a:t>
            </a:r>
            <a:endParaRPr lang="en-US" sz="2400" dirty="0"/>
          </a:p>
        </p:txBody>
      </p:sp>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140744" y="2328884"/>
            <a:ext cx="5661395" cy="4529116"/>
          </a:xfrm>
          <a:prstGeom prst="rect">
            <a:avLst/>
          </a:prstGeom>
        </p:spPr>
      </p:pic>
    </p:spTree>
    <p:extLst>
      <p:ext uri="{BB962C8B-B14F-4D97-AF65-F5344CB8AC3E}">
        <p14:creationId xmlns:p14="http://schemas.microsoft.com/office/powerpoint/2010/main" val="100378527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1266753"/>
            <a:ext cx="12192000" cy="8128000"/>
          </a:xfrm>
          <a:prstGeom prst="rect">
            <a:avLst/>
          </a:prstGeom>
        </p:spPr>
      </p:pic>
      <p:sp>
        <p:nvSpPr>
          <p:cNvPr id="5" name="TextBox 4"/>
          <p:cNvSpPr txBox="1"/>
          <p:nvPr/>
        </p:nvSpPr>
        <p:spPr>
          <a:xfrm>
            <a:off x="8229600" y="5715000"/>
            <a:ext cx="3113353" cy="461665"/>
          </a:xfrm>
          <a:prstGeom prst="rect">
            <a:avLst/>
          </a:prstGeom>
          <a:noFill/>
        </p:spPr>
        <p:txBody>
          <a:bodyPr wrap="none" rtlCol="0">
            <a:spAutoFit/>
          </a:bodyPr>
          <a:lstStyle/>
          <a:p>
            <a:r>
              <a:rPr lang="en-US" sz="2400" dirty="0" smtClean="0">
                <a:solidFill>
                  <a:schemeClr val="bg1"/>
                </a:solidFill>
              </a:rPr>
              <a:t>www.delighting.org</a:t>
            </a:r>
            <a:endParaRPr lang="en-US" sz="2400" dirty="0">
              <a:solidFill>
                <a:schemeClr val="bg1"/>
              </a:solidFill>
            </a:endParaRPr>
          </a:p>
        </p:txBody>
      </p:sp>
      <p:sp>
        <p:nvSpPr>
          <p:cNvPr id="7" name="Title 1"/>
          <p:cNvSpPr txBox="1">
            <a:spLocks/>
          </p:cNvSpPr>
          <p:nvPr/>
        </p:nvSpPr>
        <p:spPr bwMode="gray">
          <a:xfrm>
            <a:off x="1794351" y="2839450"/>
            <a:ext cx="8825658" cy="934151"/>
          </a:xfrm>
          <a:prstGeom prst="rect">
            <a:avLst/>
          </a:prstGeom>
        </p:spPr>
        <p:txBody>
          <a:bodyPr vert="horz" lIns="91440" tIns="45720" rIns="91440" bIns="45720" rtlCol="0" anchor="b">
            <a:noAutofit/>
          </a:bodyPr>
          <a:lstStyle>
            <a:lvl1pPr algn="l" defTabSz="457200" rtl="0" eaLnBrk="1" latinLnBrk="0" hangingPunct="1">
              <a:spcBef>
                <a:spcPct val="0"/>
              </a:spcBef>
              <a:buNone/>
              <a:defRPr sz="54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mtClean="0"/>
              <a:t>How does a Christian sin?</a:t>
            </a:r>
            <a:endParaRPr lang="en-US" dirty="0"/>
          </a:p>
        </p:txBody>
      </p:sp>
    </p:spTree>
    <p:extLst>
      <p:ext uri="{BB962C8B-B14F-4D97-AF65-F5344CB8AC3E}">
        <p14:creationId xmlns:p14="http://schemas.microsoft.com/office/powerpoint/2010/main" val="406126515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Intentional Sin</a:t>
            </a:r>
            <a:endParaRPr lang="en-US" dirty="0"/>
          </a:p>
        </p:txBody>
      </p:sp>
      <p:sp>
        <p:nvSpPr>
          <p:cNvPr id="3" name="Content Placeholder 2"/>
          <p:cNvSpPr>
            <a:spLocks noGrp="1"/>
          </p:cNvSpPr>
          <p:nvPr>
            <p:ph idx="1"/>
          </p:nvPr>
        </p:nvSpPr>
        <p:spPr>
          <a:xfrm>
            <a:off x="595380" y="2904750"/>
            <a:ext cx="8825659" cy="3416300"/>
          </a:xfrm>
        </p:spPr>
        <p:txBody>
          <a:bodyPr>
            <a:normAutofit/>
          </a:bodyPr>
          <a:lstStyle/>
          <a:p>
            <a:pPr marL="0" indent="0">
              <a:buNone/>
            </a:pPr>
            <a:r>
              <a:rPr lang="en-US" sz="3600" dirty="0" smtClean="0"/>
              <a:t>“Anything </a:t>
            </a:r>
            <a:r>
              <a:rPr lang="en-US" sz="3600" dirty="0"/>
              <a:t>which tends to abate our love for God, or to interfere with the service due him, becomes </a:t>
            </a:r>
            <a:r>
              <a:rPr lang="en-US" sz="3600" dirty="0" smtClean="0"/>
              <a:t>thereby</a:t>
            </a:r>
          </a:p>
          <a:p>
            <a:pPr marL="0" indent="0">
              <a:spcBef>
                <a:spcPts val="0"/>
              </a:spcBef>
              <a:buNone/>
            </a:pPr>
            <a:r>
              <a:rPr lang="en-US" sz="3600" dirty="0" smtClean="0"/>
              <a:t>an </a:t>
            </a:r>
            <a:r>
              <a:rPr lang="en-US" sz="3600" dirty="0"/>
              <a:t>idol</a:t>
            </a:r>
            <a:r>
              <a:rPr lang="en-US" sz="3600" dirty="0" smtClean="0"/>
              <a:t>.”</a:t>
            </a:r>
          </a:p>
          <a:p>
            <a:pPr marL="0" indent="0">
              <a:buNone/>
            </a:pPr>
            <a:r>
              <a:rPr lang="en-US" sz="3200" dirty="0"/>
              <a:t>	</a:t>
            </a:r>
            <a:r>
              <a:rPr lang="en-US" sz="3200" dirty="0" smtClean="0"/>
              <a:t>			</a:t>
            </a:r>
            <a:r>
              <a:rPr lang="en-US" sz="2400" dirty="0" smtClean="0"/>
              <a:t>Signs of the Times, </a:t>
            </a:r>
            <a:r>
              <a:rPr lang="en-US" sz="2400" dirty="0"/>
              <a:t>January 26, </a:t>
            </a:r>
            <a:r>
              <a:rPr lang="en-US" sz="2400" dirty="0" smtClean="0"/>
              <a:t>1882  </a:t>
            </a:r>
            <a:endParaRPr lang="en-US" sz="2400" dirty="0"/>
          </a:p>
        </p:txBody>
      </p:sp>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387759" y="3984019"/>
            <a:ext cx="3592476" cy="2873981"/>
          </a:xfrm>
          <a:prstGeom prst="rect">
            <a:avLst/>
          </a:prstGeom>
        </p:spPr>
      </p:pic>
    </p:spTree>
    <p:extLst>
      <p:ext uri="{BB962C8B-B14F-4D97-AF65-F5344CB8AC3E}">
        <p14:creationId xmlns:p14="http://schemas.microsoft.com/office/powerpoint/2010/main" val="2759771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Intentional Sins – 5 things to know</a:t>
            </a:r>
            <a:endParaRPr lang="en-US" dirty="0"/>
          </a:p>
        </p:txBody>
      </p:sp>
      <p:sp>
        <p:nvSpPr>
          <p:cNvPr id="3" name="Content Placeholder 2"/>
          <p:cNvSpPr>
            <a:spLocks noGrp="1"/>
          </p:cNvSpPr>
          <p:nvPr>
            <p:ph idx="1"/>
          </p:nvPr>
        </p:nvSpPr>
        <p:spPr>
          <a:xfrm>
            <a:off x="1154953" y="2603500"/>
            <a:ext cx="10285359" cy="3416300"/>
          </a:xfrm>
        </p:spPr>
        <p:txBody>
          <a:bodyPr>
            <a:normAutofit/>
          </a:bodyPr>
          <a:lstStyle/>
          <a:p>
            <a:pPr>
              <a:buFont typeface="+mj-lt"/>
              <a:buAutoNum type="arabicPeriod"/>
            </a:pPr>
            <a:r>
              <a:rPr lang="en-US" sz="3600" dirty="0" smtClean="0"/>
              <a:t>Unintentional sins can become intentional</a:t>
            </a:r>
            <a:endParaRPr lang="en-US" sz="3600" dirty="0"/>
          </a:p>
        </p:txBody>
      </p:sp>
      <p:sp>
        <p:nvSpPr>
          <p:cNvPr id="4" name="Rectangle 3"/>
          <p:cNvSpPr/>
          <p:nvPr/>
        </p:nvSpPr>
        <p:spPr>
          <a:xfrm>
            <a:off x="1878425" y="3617510"/>
            <a:ext cx="8750615" cy="2862322"/>
          </a:xfrm>
          <a:prstGeom prst="rect">
            <a:avLst/>
          </a:prstGeom>
        </p:spPr>
        <p:txBody>
          <a:bodyPr wrap="square">
            <a:spAutoFit/>
          </a:bodyPr>
          <a:lstStyle/>
          <a:p>
            <a:r>
              <a:rPr lang="en-US" sz="3200" dirty="0" smtClean="0"/>
              <a:t>“But </a:t>
            </a:r>
            <a:r>
              <a:rPr lang="en-US" sz="3200" dirty="0"/>
              <a:t>each one is tempted when he is carried away and enticed by his own lust. Then when lust has conceived, it gives birth to sin; and when sin is accomplished, it brings forth </a:t>
            </a:r>
            <a:r>
              <a:rPr lang="en-US" sz="3200" dirty="0" smtClean="0"/>
              <a:t>death”</a:t>
            </a:r>
          </a:p>
          <a:p>
            <a:r>
              <a:rPr lang="en-US" sz="2000" dirty="0">
                <a:latin typeface="Times New Roman" panose="02020603050405020304" pitchFamily="18" charset="0"/>
              </a:rPr>
              <a:t>	</a:t>
            </a:r>
            <a:r>
              <a:rPr lang="en-US" sz="2000" dirty="0" smtClean="0">
                <a:latin typeface="Times New Roman" panose="02020603050405020304" pitchFamily="18" charset="0"/>
              </a:rPr>
              <a:t>						</a:t>
            </a:r>
            <a:r>
              <a:rPr lang="en-US" sz="2000" dirty="0" smtClean="0"/>
              <a:t>James 1:14-15</a:t>
            </a:r>
            <a:endParaRPr lang="en-US" sz="2000" dirty="0"/>
          </a:p>
        </p:txBody>
      </p:sp>
    </p:spTree>
    <p:extLst>
      <p:ext uri="{BB962C8B-B14F-4D97-AF65-F5344CB8AC3E}">
        <p14:creationId xmlns:p14="http://schemas.microsoft.com/office/powerpoint/2010/main" val="237996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Intentional Sins – 5 things to know</a:t>
            </a:r>
            <a:endParaRPr lang="en-US" dirty="0"/>
          </a:p>
        </p:txBody>
      </p:sp>
      <p:sp>
        <p:nvSpPr>
          <p:cNvPr id="3" name="Content Placeholder 2"/>
          <p:cNvSpPr>
            <a:spLocks noGrp="1"/>
          </p:cNvSpPr>
          <p:nvPr>
            <p:ph idx="1"/>
          </p:nvPr>
        </p:nvSpPr>
        <p:spPr>
          <a:xfrm>
            <a:off x="1154954" y="2603500"/>
            <a:ext cx="9548488" cy="3416300"/>
          </a:xfrm>
        </p:spPr>
        <p:txBody>
          <a:bodyPr>
            <a:normAutofit/>
          </a:bodyPr>
          <a:lstStyle/>
          <a:p>
            <a:pPr>
              <a:buFont typeface="+mj-lt"/>
              <a:buAutoNum type="arabicPeriod"/>
            </a:pPr>
            <a:r>
              <a:rPr lang="en-US" sz="3200" dirty="0" smtClean="0">
                <a:solidFill>
                  <a:schemeClr val="bg1">
                    <a:lumMod val="65000"/>
                  </a:schemeClr>
                </a:solidFill>
              </a:rPr>
              <a:t>Unintentional sins can become intentional</a:t>
            </a:r>
          </a:p>
          <a:p>
            <a:pPr>
              <a:buFont typeface="+mj-lt"/>
              <a:buAutoNum type="arabicPeriod"/>
            </a:pPr>
            <a:r>
              <a:rPr lang="en-US" sz="3200" dirty="0" smtClean="0"/>
              <a:t>Willful ignorance of God’s will is intentional sin</a:t>
            </a:r>
            <a:endParaRPr lang="en-US" sz="3200" dirty="0"/>
          </a:p>
        </p:txBody>
      </p:sp>
    </p:spTree>
    <p:extLst>
      <p:ext uri="{BB962C8B-B14F-4D97-AF65-F5344CB8AC3E}">
        <p14:creationId xmlns:p14="http://schemas.microsoft.com/office/powerpoint/2010/main" val="143701141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94395" y="492811"/>
            <a:ext cx="11206556" cy="6059235"/>
          </a:xfrm>
        </p:spPr>
        <p:txBody>
          <a:bodyPr>
            <a:normAutofit fontScale="92500"/>
          </a:bodyPr>
          <a:lstStyle/>
          <a:p>
            <a:pPr marL="0" indent="0">
              <a:buNone/>
            </a:pPr>
            <a:r>
              <a:rPr lang="en-US" sz="3800" dirty="0"/>
              <a:t>“Those who have an </a:t>
            </a:r>
            <a:r>
              <a:rPr lang="en-US" sz="3800" b="1" dirty="0">
                <a:solidFill>
                  <a:schemeClr val="accent1">
                    <a:lumMod val="50000"/>
                  </a:schemeClr>
                </a:solidFill>
              </a:rPr>
              <a:t>opportunity</a:t>
            </a:r>
            <a:r>
              <a:rPr lang="en-US" sz="3800" dirty="0">
                <a:solidFill>
                  <a:schemeClr val="accent1">
                    <a:lumMod val="50000"/>
                  </a:schemeClr>
                </a:solidFill>
              </a:rPr>
              <a:t> </a:t>
            </a:r>
            <a:r>
              <a:rPr lang="en-US" sz="3800" dirty="0"/>
              <a:t>to hear the truth and yet take no pains to hear or understand it, thinking that if they do not hear they will not be accountable, will be judged guilty before God the same as if they had heard and rejected. There will be no excuse for those who choose to go in error when they might understand what is truth. In His sufferings and death </a:t>
            </a:r>
            <a:r>
              <a:rPr lang="en-US" sz="3800" b="1" dirty="0">
                <a:solidFill>
                  <a:schemeClr val="accent1">
                    <a:lumMod val="50000"/>
                  </a:schemeClr>
                </a:solidFill>
              </a:rPr>
              <a:t>Jesus has made atonement for all sins of ignorance, but there is no provision made for willful blindness</a:t>
            </a:r>
            <a:r>
              <a:rPr lang="en-US" sz="3800" dirty="0"/>
              <a:t>” </a:t>
            </a:r>
            <a:endParaRPr lang="en-US" sz="3800" dirty="0" smtClean="0"/>
          </a:p>
          <a:p>
            <a:pPr marL="0" indent="0">
              <a:buNone/>
            </a:pPr>
            <a:r>
              <a:rPr lang="en-US" dirty="0" smtClean="0"/>
              <a:t>																Last Day Events,  </a:t>
            </a:r>
            <a:r>
              <a:rPr lang="en-US" dirty="0"/>
              <a:t>p. </a:t>
            </a:r>
            <a:r>
              <a:rPr lang="en-US" dirty="0" smtClean="0"/>
              <a:t>218</a:t>
            </a:r>
            <a:endParaRPr lang="en-US" dirty="0"/>
          </a:p>
          <a:p>
            <a:endParaRPr lang="en-US" dirty="0"/>
          </a:p>
        </p:txBody>
      </p:sp>
    </p:spTree>
    <p:extLst>
      <p:ext uri="{BB962C8B-B14F-4D97-AF65-F5344CB8AC3E}">
        <p14:creationId xmlns:p14="http://schemas.microsoft.com/office/powerpoint/2010/main" val="141329620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Intentional Sins – 5 things to know</a:t>
            </a:r>
            <a:endParaRPr lang="en-US" dirty="0"/>
          </a:p>
        </p:txBody>
      </p:sp>
      <p:sp>
        <p:nvSpPr>
          <p:cNvPr id="3" name="Content Placeholder 2"/>
          <p:cNvSpPr>
            <a:spLocks noGrp="1"/>
          </p:cNvSpPr>
          <p:nvPr>
            <p:ph idx="1"/>
          </p:nvPr>
        </p:nvSpPr>
        <p:spPr>
          <a:xfrm>
            <a:off x="1154954" y="2603500"/>
            <a:ext cx="10120188" cy="1909506"/>
          </a:xfrm>
        </p:spPr>
        <p:txBody>
          <a:bodyPr>
            <a:normAutofit/>
          </a:bodyPr>
          <a:lstStyle/>
          <a:p>
            <a:pPr>
              <a:buFont typeface="+mj-lt"/>
              <a:buAutoNum type="arabicPeriod"/>
            </a:pPr>
            <a:r>
              <a:rPr lang="en-US" sz="3200" dirty="0" smtClean="0">
                <a:solidFill>
                  <a:schemeClr val="bg1">
                    <a:lumMod val="65000"/>
                  </a:schemeClr>
                </a:solidFill>
              </a:rPr>
              <a:t>Unintentional sins can become intentional</a:t>
            </a:r>
          </a:p>
          <a:p>
            <a:pPr>
              <a:buFont typeface="+mj-lt"/>
              <a:buAutoNum type="arabicPeriod"/>
            </a:pPr>
            <a:r>
              <a:rPr lang="en-US" sz="3200" dirty="0" smtClean="0">
                <a:solidFill>
                  <a:schemeClr val="bg1">
                    <a:lumMod val="65000"/>
                  </a:schemeClr>
                </a:solidFill>
              </a:rPr>
              <a:t>Willful ignorance of God’s will is intentional sin</a:t>
            </a:r>
          </a:p>
          <a:p>
            <a:pPr>
              <a:buFont typeface="+mj-lt"/>
              <a:buAutoNum type="arabicPeriod"/>
            </a:pPr>
            <a:r>
              <a:rPr lang="en-US" sz="3200" dirty="0" smtClean="0"/>
              <a:t>Christ’s Robe of Righteousness does not cover it</a:t>
            </a:r>
            <a:endParaRPr lang="en-US" sz="3200" dirty="0"/>
          </a:p>
        </p:txBody>
      </p:sp>
      <p:sp>
        <p:nvSpPr>
          <p:cNvPr id="4" name="Rectangle 3"/>
          <p:cNvSpPr/>
          <p:nvPr/>
        </p:nvSpPr>
        <p:spPr>
          <a:xfrm>
            <a:off x="1698172" y="4558710"/>
            <a:ext cx="8903368" cy="1754326"/>
          </a:xfrm>
          <a:prstGeom prst="rect">
            <a:avLst/>
          </a:prstGeom>
        </p:spPr>
        <p:txBody>
          <a:bodyPr wrap="square">
            <a:spAutoFit/>
          </a:bodyPr>
          <a:lstStyle/>
          <a:p>
            <a:r>
              <a:rPr lang="en-US" sz="2800" dirty="0" smtClean="0">
                <a:latin typeface="Times New Roman" panose="02020603050405020304" pitchFamily="18" charset="0"/>
              </a:rPr>
              <a:t>“</a:t>
            </a:r>
            <a:r>
              <a:rPr lang="en-US" sz="2800" dirty="0" smtClean="0"/>
              <a:t>For if </a:t>
            </a:r>
            <a:r>
              <a:rPr lang="en-US" sz="2800" dirty="0"/>
              <a:t>we go on sinning </a:t>
            </a:r>
            <a:r>
              <a:rPr lang="en-US" sz="2800" b="1" dirty="0">
                <a:solidFill>
                  <a:schemeClr val="accent1">
                    <a:lumMod val="50000"/>
                  </a:schemeClr>
                </a:solidFill>
              </a:rPr>
              <a:t>willfully</a:t>
            </a:r>
            <a:r>
              <a:rPr lang="en-US" sz="2800" dirty="0">
                <a:solidFill>
                  <a:schemeClr val="accent1">
                    <a:lumMod val="50000"/>
                  </a:schemeClr>
                </a:solidFill>
              </a:rPr>
              <a:t> </a:t>
            </a:r>
            <a:r>
              <a:rPr lang="en-US" sz="2800" dirty="0"/>
              <a:t>after receiving the </a:t>
            </a:r>
            <a:r>
              <a:rPr lang="en-US" sz="2800" b="1" dirty="0">
                <a:solidFill>
                  <a:schemeClr val="accent1">
                    <a:lumMod val="50000"/>
                  </a:schemeClr>
                </a:solidFill>
              </a:rPr>
              <a:t>knowledge</a:t>
            </a:r>
            <a:r>
              <a:rPr lang="en-US" sz="2800" dirty="0"/>
              <a:t> of the truth, there no longer remains a sacrifice for sins” </a:t>
            </a:r>
            <a:endParaRPr lang="en-US" sz="2800" dirty="0" smtClean="0"/>
          </a:p>
          <a:p>
            <a:r>
              <a:rPr lang="en-US" dirty="0" smtClean="0"/>
              <a:t>						</a:t>
            </a:r>
            <a:r>
              <a:rPr lang="en-US" sz="2400" dirty="0" smtClean="0"/>
              <a:t>Hebrews 10:26</a:t>
            </a:r>
            <a:endParaRPr lang="en-US" sz="2400" dirty="0"/>
          </a:p>
        </p:txBody>
      </p:sp>
    </p:spTree>
    <p:extLst>
      <p:ext uri="{BB962C8B-B14F-4D97-AF65-F5344CB8AC3E}">
        <p14:creationId xmlns:p14="http://schemas.microsoft.com/office/powerpoint/2010/main" val="3243391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4953" y="973669"/>
            <a:ext cx="9788349" cy="706964"/>
          </a:xfrm>
        </p:spPr>
        <p:txBody>
          <a:bodyPr/>
          <a:lstStyle/>
          <a:p>
            <a:r>
              <a:rPr lang="en-US" dirty="0" smtClean="0"/>
              <a:t>Christ’s Robe does not cover intentional sin</a:t>
            </a:r>
            <a:endParaRPr lang="en-US" dirty="0"/>
          </a:p>
        </p:txBody>
      </p:sp>
      <p:sp>
        <p:nvSpPr>
          <p:cNvPr id="3" name="Content Placeholder 2"/>
          <p:cNvSpPr>
            <a:spLocks noGrp="1"/>
          </p:cNvSpPr>
          <p:nvPr>
            <p:ph idx="1"/>
          </p:nvPr>
        </p:nvSpPr>
        <p:spPr>
          <a:xfrm>
            <a:off x="508764" y="2667573"/>
            <a:ext cx="11289059" cy="4503254"/>
          </a:xfrm>
        </p:spPr>
        <p:txBody>
          <a:bodyPr>
            <a:normAutofit/>
          </a:bodyPr>
          <a:lstStyle/>
          <a:p>
            <a:pPr marL="0" indent="0">
              <a:lnSpc>
                <a:spcPct val="120000"/>
              </a:lnSpc>
              <a:buNone/>
            </a:pPr>
            <a:r>
              <a:rPr lang="en-US" sz="3600" dirty="0"/>
              <a:t>“…while God can be just, and yet justify the sinner through the merits of Christ, no man can cover his soul with the garments of Christ's righteousness while practicing </a:t>
            </a:r>
            <a:r>
              <a:rPr lang="en-US" sz="3600" b="1" dirty="0">
                <a:solidFill>
                  <a:schemeClr val="accent1">
                    <a:lumMod val="50000"/>
                  </a:schemeClr>
                </a:solidFill>
              </a:rPr>
              <a:t>known</a:t>
            </a:r>
            <a:r>
              <a:rPr lang="en-US" sz="3600" dirty="0">
                <a:solidFill>
                  <a:schemeClr val="accent1">
                    <a:lumMod val="50000"/>
                  </a:schemeClr>
                </a:solidFill>
              </a:rPr>
              <a:t> </a:t>
            </a:r>
            <a:r>
              <a:rPr lang="en-US" sz="3600" dirty="0"/>
              <a:t>sins, or neglecting </a:t>
            </a:r>
            <a:r>
              <a:rPr lang="en-US" sz="3600" b="1" dirty="0">
                <a:solidFill>
                  <a:schemeClr val="accent1">
                    <a:lumMod val="50000"/>
                  </a:schemeClr>
                </a:solidFill>
              </a:rPr>
              <a:t>known</a:t>
            </a:r>
            <a:r>
              <a:rPr lang="en-US" sz="3600" dirty="0">
                <a:solidFill>
                  <a:schemeClr val="accent1">
                    <a:lumMod val="50000"/>
                  </a:schemeClr>
                </a:solidFill>
              </a:rPr>
              <a:t> </a:t>
            </a:r>
            <a:r>
              <a:rPr lang="en-US" sz="3600" dirty="0"/>
              <a:t>duties. </a:t>
            </a:r>
          </a:p>
        </p:txBody>
      </p:sp>
    </p:spTree>
    <p:extLst>
      <p:ext uri="{BB962C8B-B14F-4D97-AF65-F5344CB8AC3E}">
        <p14:creationId xmlns:p14="http://schemas.microsoft.com/office/powerpoint/2010/main" val="301664096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4953" y="973669"/>
            <a:ext cx="9788349" cy="706964"/>
          </a:xfrm>
        </p:spPr>
        <p:txBody>
          <a:bodyPr/>
          <a:lstStyle/>
          <a:p>
            <a:r>
              <a:rPr lang="en-US" dirty="0" smtClean="0"/>
              <a:t>Christ’s Robe does not cover intentional sin</a:t>
            </a:r>
            <a:endParaRPr lang="en-US" dirty="0"/>
          </a:p>
        </p:txBody>
      </p:sp>
      <p:sp>
        <p:nvSpPr>
          <p:cNvPr id="3" name="Content Placeholder 2"/>
          <p:cNvSpPr>
            <a:spLocks noGrp="1"/>
          </p:cNvSpPr>
          <p:nvPr>
            <p:ph idx="1"/>
          </p:nvPr>
        </p:nvSpPr>
        <p:spPr>
          <a:xfrm>
            <a:off x="508764" y="2296319"/>
            <a:ext cx="11289059" cy="4874508"/>
          </a:xfrm>
        </p:spPr>
        <p:txBody>
          <a:bodyPr>
            <a:normAutofit/>
          </a:bodyPr>
          <a:lstStyle/>
          <a:p>
            <a:pPr marL="0" indent="0">
              <a:lnSpc>
                <a:spcPct val="120000"/>
              </a:lnSpc>
              <a:buNone/>
            </a:pPr>
            <a:r>
              <a:rPr lang="en-US" sz="3600" dirty="0" smtClean="0"/>
              <a:t>“God </a:t>
            </a:r>
            <a:r>
              <a:rPr lang="en-US" sz="3600" dirty="0"/>
              <a:t>requires the </a:t>
            </a:r>
            <a:r>
              <a:rPr lang="en-US" sz="3600" b="1" dirty="0">
                <a:solidFill>
                  <a:schemeClr val="accent1">
                    <a:lumMod val="50000"/>
                  </a:schemeClr>
                </a:solidFill>
              </a:rPr>
              <a:t>entire surrender </a:t>
            </a:r>
            <a:r>
              <a:rPr lang="en-US" sz="3600" dirty="0"/>
              <a:t>of the heart, before justification can take place; and in order for man to retain justification, there must be </a:t>
            </a:r>
            <a:r>
              <a:rPr lang="en-US" sz="3600" b="1" dirty="0">
                <a:solidFill>
                  <a:schemeClr val="accent1">
                    <a:lumMod val="50000"/>
                  </a:schemeClr>
                </a:solidFill>
              </a:rPr>
              <a:t>continual obedience</a:t>
            </a:r>
            <a:r>
              <a:rPr lang="en-US" sz="3600" dirty="0"/>
              <a:t>, through active, living faith that works by love and purifies the soul” </a:t>
            </a:r>
            <a:r>
              <a:rPr lang="en-US" sz="3600" dirty="0" smtClean="0"/>
              <a:t>				</a:t>
            </a:r>
          </a:p>
          <a:p>
            <a:pPr marL="0" indent="0">
              <a:lnSpc>
                <a:spcPct val="120000"/>
              </a:lnSpc>
              <a:buNone/>
            </a:pPr>
            <a:r>
              <a:rPr lang="en-US" sz="2600" dirty="0"/>
              <a:t>	</a:t>
            </a:r>
            <a:r>
              <a:rPr lang="en-US" sz="2600" dirty="0" smtClean="0"/>
              <a:t>											Selected </a:t>
            </a:r>
            <a:r>
              <a:rPr lang="en-US" sz="2600" dirty="0"/>
              <a:t>Messages Vol. 1, p. </a:t>
            </a:r>
            <a:r>
              <a:rPr lang="en-US" sz="2600" dirty="0" smtClean="0"/>
              <a:t>366</a:t>
            </a:r>
            <a:endParaRPr lang="en-US" sz="2600" dirty="0"/>
          </a:p>
        </p:txBody>
      </p:sp>
    </p:spTree>
    <p:extLst>
      <p:ext uri="{BB962C8B-B14F-4D97-AF65-F5344CB8AC3E}">
        <p14:creationId xmlns:p14="http://schemas.microsoft.com/office/powerpoint/2010/main" val="65048796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Intentional Sins – 5 things to know</a:t>
            </a:r>
            <a:endParaRPr lang="en-US" dirty="0"/>
          </a:p>
        </p:txBody>
      </p:sp>
      <p:sp>
        <p:nvSpPr>
          <p:cNvPr id="3" name="Content Placeholder 2"/>
          <p:cNvSpPr>
            <a:spLocks noGrp="1"/>
          </p:cNvSpPr>
          <p:nvPr>
            <p:ph idx="1"/>
          </p:nvPr>
        </p:nvSpPr>
        <p:spPr>
          <a:xfrm>
            <a:off x="1154954" y="2603500"/>
            <a:ext cx="10120188" cy="2941894"/>
          </a:xfrm>
        </p:spPr>
        <p:txBody>
          <a:bodyPr>
            <a:normAutofit/>
          </a:bodyPr>
          <a:lstStyle/>
          <a:p>
            <a:pPr>
              <a:buFont typeface="+mj-lt"/>
              <a:buAutoNum type="arabicPeriod"/>
            </a:pPr>
            <a:r>
              <a:rPr lang="en-US" sz="3200" dirty="0" smtClean="0">
                <a:solidFill>
                  <a:schemeClr val="tx1"/>
                </a:solidFill>
              </a:rPr>
              <a:t>Unintentional sins can become intentional</a:t>
            </a:r>
          </a:p>
          <a:p>
            <a:pPr>
              <a:buFont typeface="+mj-lt"/>
              <a:buAutoNum type="arabicPeriod"/>
            </a:pPr>
            <a:r>
              <a:rPr lang="en-US" sz="3200" dirty="0" smtClean="0">
                <a:solidFill>
                  <a:schemeClr val="tx1"/>
                </a:solidFill>
              </a:rPr>
              <a:t>Willful ignorance of God’s will is intentional sin</a:t>
            </a:r>
          </a:p>
          <a:p>
            <a:pPr>
              <a:buFont typeface="+mj-lt"/>
              <a:buAutoNum type="arabicPeriod"/>
            </a:pPr>
            <a:r>
              <a:rPr lang="en-US" sz="3200" dirty="0" smtClean="0">
                <a:solidFill>
                  <a:schemeClr val="tx1"/>
                </a:solidFill>
              </a:rPr>
              <a:t>Christ’s Robe of Righteousness does not cover it</a:t>
            </a:r>
          </a:p>
        </p:txBody>
      </p:sp>
    </p:spTree>
    <p:extLst>
      <p:ext uri="{BB962C8B-B14F-4D97-AF65-F5344CB8AC3E}">
        <p14:creationId xmlns:p14="http://schemas.microsoft.com/office/powerpoint/2010/main" val="140052868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Intentional Sins – 5 things to know</a:t>
            </a:r>
            <a:endParaRPr lang="en-US" dirty="0"/>
          </a:p>
        </p:txBody>
      </p:sp>
      <p:sp>
        <p:nvSpPr>
          <p:cNvPr id="3" name="Content Placeholder 2"/>
          <p:cNvSpPr>
            <a:spLocks noGrp="1"/>
          </p:cNvSpPr>
          <p:nvPr>
            <p:ph idx="1"/>
          </p:nvPr>
        </p:nvSpPr>
        <p:spPr>
          <a:xfrm>
            <a:off x="1154954" y="2603500"/>
            <a:ext cx="10120188" cy="2941894"/>
          </a:xfrm>
        </p:spPr>
        <p:txBody>
          <a:bodyPr>
            <a:normAutofit/>
          </a:bodyPr>
          <a:lstStyle/>
          <a:p>
            <a:pPr>
              <a:buFont typeface="+mj-lt"/>
              <a:buAutoNum type="arabicPeriod"/>
            </a:pPr>
            <a:r>
              <a:rPr lang="en-US" sz="3200" dirty="0" smtClean="0">
                <a:solidFill>
                  <a:schemeClr val="bg1">
                    <a:lumMod val="65000"/>
                  </a:schemeClr>
                </a:solidFill>
              </a:rPr>
              <a:t>Unintentional sins can become intentional</a:t>
            </a:r>
          </a:p>
          <a:p>
            <a:pPr>
              <a:buFont typeface="+mj-lt"/>
              <a:buAutoNum type="arabicPeriod"/>
            </a:pPr>
            <a:r>
              <a:rPr lang="en-US" sz="3200" dirty="0" smtClean="0">
                <a:solidFill>
                  <a:schemeClr val="bg1">
                    <a:lumMod val="65000"/>
                  </a:schemeClr>
                </a:solidFill>
              </a:rPr>
              <a:t>Willful ignorance of God’s will is intentional sin</a:t>
            </a:r>
          </a:p>
          <a:p>
            <a:pPr>
              <a:buFont typeface="+mj-lt"/>
              <a:buAutoNum type="arabicPeriod"/>
            </a:pPr>
            <a:r>
              <a:rPr lang="en-US" sz="3200" dirty="0" smtClean="0">
                <a:solidFill>
                  <a:schemeClr val="bg1">
                    <a:lumMod val="65000"/>
                  </a:schemeClr>
                </a:solidFill>
              </a:rPr>
              <a:t>Christ’s Robe of Righteousness does not cover it</a:t>
            </a:r>
          </a:p>
          <a:p>
            <a:pPr>
              <a:buFont typeface="+mj-lt"/>
              <a:buAutoNum type="arabicPeriod"/>
            </a:pPr>
            <a:r>
              <a:rPr lang="en-US" sz="3200" dirty="0" smtClean="0"/>
              <a:t>There is no such thing as a “little” intentional sin</a:t>
            </a:r>
            <a:endParaRPr lang="en-US" sz="3200" dirty="0"/>
          </a:p>
        </p:txBody>
      </p:sp>
    </p:spTree>
    <p:extLst>
      <p:ext uri="{BB962C8B-B14F-4D97-AF65-F5344CB8AC3E}">
        <p14:creationId xmlns:p14="http://schemas.microsoft.com/office/powerpoint/2010/main" val="69734146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1154954" y="973669"/>
            <a:ext cx="8825659" cy="706964"/>
          </a:xfrm>
        </p:spPr>
        <p:txBody>
          <a:bodyPr/>
          <a:lstStyle/>
          <a:p>
            <a:r>
              <a:rPr lang="en-US" dirty="0" smtClean="0"/>
              <a:t>“Little” things matter</a:t>
            </a:r>
            <a:endParaRPr lang="en-US" dirty="0"/>
          </a:p>
        </p:txBody>
      </p:sp>
      <p:pic>
        <p:nvPicPr>
          <p:cNvPr id="2" name="Picture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362417" y="1951464"/>
            <a:ext cx="7417199" cy="4675534"/>
          </a:xfrm>
          <a:prstGeom prst="rect">
            <a:avLst/>
          </a:prstGeom>
        </p:spPr>
      </p:pic>
    </p:spTree>
    <p:extLst>
      <p:ext uri="{BB962C8B-B14F-4D97-AF65-F5344CB8AC3E}">
        <p14:creationId xmlns:p14="http://schemas.microsoft.com/office/powerpoint/2010/main" val="135407747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1266753"/>
            <a:ext cx="12192000" cy="8128000"/>
          </a:xfrm>
          <a:prstGeom prst="rect">
            <a:avLst/>
          </a:prstGeom>
        </p:spPr>
      </p:pic>
      <p:sp>
        <p:nvSpPr>
          <p:cNvPr id="5" name="TextBox 4"/>
          <p:cNvSpPr txBox="1"/>
          <p:nvPr/>
        </p:nvSpPr>
        <p:spPr>
          <a:xfrm>
            <a:off x="8229600" y="5715000"/>
            <a:ext cx="3113353" cy="461665"/>
          </a:xfrm>
          <a:prstGeom prst="rect">
            <a:avLst/>
          </a:prstGeom>
          <a:noFill/>
        </p:spPr>
        <p:txBody>
          <a:bodyPr wrap="none" rtlCol="0">
            <a:spAutoFit/>
          </a:bodyPr>
          <a:lstStyle/>
          <a:p>
            <a:r>
              <a:rPr lang="en-US" sz="2400" dirty="0" smtClean="0">
                <a:solidFill>
                  <a:schemeClr val="bg1"/>
                </a:solidFill>
              </a:rPr>
              <a:t>www.delighting.org</a:t>
            </a:r>
            <a:endParaRPr lang="en-US" sz="2400" dirty="0">
              <a:solidFill>
                <a:schemeClr val="bg1"/>
              </a:solidFill>
            </a:endParaRPr>
          </a:p>
        </p:txBody>
      </p:sp>
      <p:sp>
        <p:nvSpPr>
          <p:cNvPr id="7" name="Title 1"/>
          <p:cNvSpPr txBox="1">
            <a:spLocks/>
          </p:cNvSpPr>
          <p:nvPr/>
        </p:nvSpPr>
        <p:spPr bwMode="gray">
          <a:xfrm>
            <a:off x="1794351" y="2839450"/>
            <a:ext cx="8825658" cy="934151"/>
          </a:xfrm>
          <a:prstGeom prst="rect">
            <a:avLst/>
          </a:prstGeom>
        </p:spPr>
        <p:txBody>
          <a:bodyPr vert="horz" lIns="91440" tIns="45720" rIns="91440" bIns="45720" rtlCol="0" anchor="b">
            <a:noAutofit/>
          </a:bodyPr>
          <a:lstStyle>
            <a:lvl1pPr algn="l" defTabSz="457200" rtl="0" eaLnBrk="1" latinLnBrk="0" hangingPunct="1">
              <a:spcBef>
                <a:spcPct val="0"/>
              </a:spcBef>
              <a:buNone/>
              <a:defRPr sz="54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mtClean="0"/>
              <a:t>How does a Christian sin?</a:t>
            </a:r>
            <a:endParaRPr lang="en-US" dirty="0"/>
          </a:p>
        </p:txBody>
      </p:sp>
    </p:spTree>
    <p:extLst>
      <p:ext uri="{BB962C8B-B14F-4D97-AF65-F5344CB8AC3E}">
        <p14:creationId xmlns:p14="http://schemas.microsoft.com/office/powerpoint/2010/main" val="111464040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02538" y="530361"/>
            <a:ext cx="9983291" cy="3416300"/>
          </a:xfrm>
        </p:spPr>
        <p:txBody>
          <a:bodyPr/>
          <a:lstStyle/>
          <a:p>
            <a:pPr marL="0" indent="0">
              <a:buNone/>
            </a:pPr>
            <a:r>
              <a:rPr lang="en-US" sz="3600" dirty="0" smtClean="0">
                <a:solidFill>
                  <a:schemeClr val="tx1"/>
                </a:solidFill>
              </a:rPr>
              <a:t>“…</a:t>
            </a:r>
            <a:r>
              <a:rPr lang="en-US" sz="3600" dirty="0">
                <a:solidFill>
                  <a:schemeClr val="tx1"/>
                </a:solidFill>
              </a:rPr>
              <a:t>lay aside every encumbrance and the sin which so easily entangles us…” </a:t>
            </a:r>
            <a:endParaRPr lang="en-US" sz="3600" dirty="0" smtClean="0">
              <a:solidFill>
                <a:schemeClr val="tx1"/>
              </a:solidFill>
            </a:endParaRPr>
          </a:p>
          <a:p>
            <a:pPr marL="0" indent="0">
              <a:buNone/>
            </a:pPr>
            <a:r>
              <a:rPr lang="en-US" dirty="0">
                <a:solidFill>
                  <a:schemeClr val="tx1"/>
                </a:solidFill>
              </a:rPr>
              <a:t>	</a:t>
            </a:r>
            <a:r>
              <a:rPr lang="en-US" dirty="0" smtClean="0">
                <a:solidFill>
                  <a:schemeClr val="tx1"/>
                </a:solidFill>
              </a:rPr>
              <a:t>														Hebrews 12:1</a:t>
            </a:r>
            <a:endParaRPr lang="en-US" dirty="0"/>
          </a:p>
        </p:txBody>
      </p:sp>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10999" y="2238511"/>
            <a:ext cx="10114903" cy="4257156"/>
          </a:xfrm>
          <a:prstGeom prst="rect">
            <a:avLst/>
          </a:prstGeom>
        </p:spPr>
      </p:pic>
    </p:spTree>
    <p:extLst>
      <p:ext uri="{BB962C8B-B14F-4D97-AF65-F5344CB8AC3E}">
        <p14:creationId xmlns:p14="http://schemas.microsoft.com/office/powerpoint/2010/main" val="1411436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“Little” things matter</a:t>
            </a:r>
            <a:endParaRPr lang="en-US" dirty="0"/>
          </a:p>
        </p:txBody>
      </p:sp>
      <p:sp>
        <p:nvSpPr>
          <p:cNvPr id="3" name="Content Placeholder 2"/>
          <p:cNvSpPr>
            <a:spLocks noGrp="1"/>
          </p:cNvSpPr>
          <p:nvPr>
            <p:ph idx="1"/>
          </p:nvPr>
        </p:nvSpPr>
        <p:spPr>
          <a:xfrm>
            <a:off x="563765" y="2303188"/>
            <a:ext cx="10634666" cy="4984511"/>
          </a:xfrm>
        </p:spPr>
        <p:txBody>
          <a:bodyPr>
            <a:normAutofit/>
          </a:bodyPr>
          <a:lstStyle/>
          <a:p>
            <a:pPr marL="0" indent="0">
              <a:buNone/>
            </a:pPr>
            <a:r>
              <a:rPr lang="en-US" sz="3200" dirty="0">
                <a:solidFill>
                  <a:schemeClr val="tx1"/>
                </a:solidFill>
              </a:rPr>
              <a:t>“Every act of life, however small, has its bearing for good or for </a:t>
            </a:r>
            <a:r>
              <a:rPr lang="en-US" sz="3200" dirty="0" smtClean="0">
                <a:solidFill>
                  <a:schemeClr val="tx1"/>
                </a:solidFill>
              </a:rPr>
              <a:t>evil…It </a:t>
            </a:r>
            <a:r>
              <a:rPr lang="en-US" sz="3200" dirty="0">
                <a:solidFill>
                  <a:schemeClr val="tx1"/>
                </a:solidFill>
              </a:rPr>
              <a:t>is </a:t>
            </a:r>
            <a:r>
              <a:rPr lang="en-US" sz="3200" b="1" dirty="0" smtClean="0">
                <a:solidFill>
                  <a:schemeClr val="accent1">
                    <a:lumMod val="50000"/>
                  </a:schemeClr>
                </a:solidFill>
              </a:rPr>
              <a:t>little things </a:t>
            </a:r>
            <a:r>
              <a:rPr lang="en-US" sz="3200" dirty="0">
                <a:solidFill>
                  <a:schemeClr val="tx1"/>
                </a:solidFill>
              </a:rPr>
              <a:t>that test the character.” </a:t>
            </a:r>
            <a:endParaRPr lang="en-US" sz="3200" dirty="0" smtClean="0">
              <a:solidFill>
                <a:schemeClr val="tx1"/>
              </a:solidFill>
            </a:endParaRPr>
          </a:p>
          <a:p>
            <a:pPr marL="0" indent="0">
              <a:buNone/>
            </a:pPr>
            <a:r>
              <a:rPr lang="en-US" dirty="0">
                <a:solidFill>
                  <a:schemeClr val="tx1"/>
                </a:solidFill>
              </a:rPr>
              <a:t>	</a:t>
            </a:r>
            <a:r>
              <a:rPr lang="en-US" dirty="0" smtClean="0">
                <a:solidFill>
                  <a:schemeClr val="tx1"/>
                </a:solidFill>
              </a:rPr>
              <a:t>								</a:t>
            </a:r>
            <a:r>
              <a:rPr lang="en-US" sz="2000" dirty="0" smtClean="0">
                <a:solidFill>
                  <a:schemeClr val="tx1"/>
                </a:solidFill>
              </a:rPr>
              <a:t>CC 52.4</a:t>
            </a:r>
          </a:p>
          <a:p>
            <a:pPr marL="0" indent="0">
              <a:buNone/>
            </a:pPr>
            <a:endParaRPr lang="en-US" dirty="0" smtClean="0">
              <a:solidFill>
                <a:schemeClr val="tx1"/>
              </a:solidFill>
            </a:endParaRPr>
          </a:p>
          <a:p>
            <a:pPr marL="0" indent="0">
              <a:spcBef>
                <a:spcPts val="0"/>
              </a:spcBef>
              <a:buNone/>
            </a:pPr>
            <a:r>
              <a:rPr lang="en-US" sz="3200" dirty="0" smtClean="0">
                <a:solidFill>
                  <a:schemeClr val="tx1"/>
                </a:solidFill>
              </a:rPr>
              <a:t>“</a:t>
            </a:r>
            <a:r>
              <a:rPr lang="en-US" sz="3200" dirty="0">
                <a:solidFill>
                  <a:schemeClr val="tx1"/>
                </a:solidFill>
              </a:rPr>
              <a:t>The commission of a </a:t>
            </a:r>
            <a:r>
              <a:rPr lang="en-US" sz="3200" b="1" dirty="0">
                <a:solidFill>
                  <a:schemeClr val="accent1">
                    <a:lumMod val="50000"/>
                  </a:schemeClr>
                </a:solidFill>
              </a:rPr>
              <a:t>known sin </a:t>
            </a:r>
            <a:endParaRPr lang="en-US" sz="3200" b="1" dirty="0" smtClean="0">
              <a:solidFill>
                <a:schemeClr val="accent1">
                  <a:lumMod val="50000"/>
                </a:schemeClr>
              </a:solidFill>
            </a:endParaRPr>
          </a:p>
          <a:p>
            <a:pPr marL="0" indent="0">
              <a:spcBef>
                <a:spcPts val="0"/>
              </a:spcBef>
              <a:buNone/>
            </a:pPr>
            <a:r>
              <a:rPr lang="en-US" sz="3200" dirty="0">
                <a:solidFill>
                  <a:schemeClr val="tx1"/>
                </a:solidFill>
              </a:rPr>
              <a:t>s</a:t>
            </a:r>
            <a:r>
              <a:rPr lang="en-US" sz="3200" dirty="0" smtClean="0">
                <a:solidFill>
                  <a:schemeClr val="tx1"/>
                </a:solidFill>
              </a:rPr>
              <a:t>ilences the </a:t>
            </a:r>
            <a:r>
              <a:rPr lang="en-US" sz="3200" dirty="0">
                <a:solidFill>
                  <a:schemeClr val="tx1"/>
                </a:solidFill>
              </a:rPr>
              <a:t>witnessing voice of the </a:t>
            </a:r>
            <a:endParaRPr lang="en-US" sz="3200" dirty="0" smtClean="0">
              <a:solidFill>
                <a:schemeClr val="tx1"/>
              </a:solidFill>
            </a:endParaRPr>
          </a:p>
          <a:p>
            <a:pPr marL="0" indent="0">
              <a:spcBef>
                <a:spcPts val="0"/>
              </a:spcBef>
              <a:buNone/>
            </a:pPr>
            <a:r>
              <a:rPr lang="en-US" sz="3200" dirty="0" smtClean="0">
                <a:solidFill>
                  <a:schemeClr val="tx1"/>
                </a:solidFill>
              </a:rPr>
              <a:t>Spirit</a:t>
            </a:r>
            <a:r>
              <a:rPr lang="en-US" sz="3200" dirty="0">
                <a:solidFill>
                  <a:schemeClr val="tx1"/>
                </a:solidFill>
              </a:rPr>
              <a:t>, and </a:t>
            </a:r>
            <a:r>
              <a:rPr lang="en-US" sz="3200" b="1" dirty="0" smtClean="0">
                <a:solidFill>
                  <a:schemeClr val="accent1">
                    <a:lumMod val="50000"/>
                  </a:schemeClr>
                </a:solidFill>
              </a:rPr>
              <a:t>separates</a:t>
            </a:r>
            <a:r>
              <a:rPr lang="en-US" sz="3200" dirty="0" smtClean="0">
                <a:solidFill>
                  <a:schemeClr val="accent1">
                    <a:lumMod val="50000"/>
                  </a:schemeClr>
                </a:solidFill>
              </a:rPr>
              <a:t> </a:t>
            </a:r>
            <a:r>
              <a:rPr lang="en-US" sz="3200" dirty="0">
                <a:solidFill>
                  <a:schemeClr val="tx1"/>
                </a:solidFill>
              </a:rPr>
              <a:t>the soul from </a:t>
            </a:r>
            <a:endParaRPr lang="en-US" sz="3200" dirty="0" smtClean="0">
              <a:solidFill>
                <a:schemeClr val="tx1"/>
              </a:solidFill>
            </a:endParaRPr>
          </a:p>
          <a:p>
            <a:pPr marL="0" indent="0">
              <a:spcBef>
                <a:spcPts val="0"/>
              </a:spcBef>
              <a:buNone/>
            </a:pPr>
            <a:r>
              <a:rPr lang="en-US" sz="3200" dirty="0" smtClean="0">
                <a:solidFill>
                  <a:schemeClr val="tx1"/>
                </a:solidFill>
              </a:rPr>
              <a:t>God</a:t>
            </a:r>
            <a:r>
              <a:rPr lang="en-US" sz="3200" dirty="0">
                <a:solidFill>
                  <a:schemeClr val="tx1"/>
                </a:solidFill>
              </a:rPr>
              <a:t>” </a:t>
            </a:r>
            <a:r>
              <a:rPr lang="en-US" dirty="0" smtClean="0">
                <a:solidFill>
                  <a:schemeClr val="tx1"/>
                </a:solidFill>
              </a:rPr>
              <a:t>							</a:t>
            </a:r>
            <a:r>
              <a:rPr lang="en-US" sz="2000" dirty="0" smtClean="0">
                <a:solidFill>
                  <a:schemeClr val="tx1"/>
                </a:solidFill>
              </a:rPr>
              <a:t>GC p. 472</a:t>
            </a:r>
            <a:endParaRPr lang="en-US" sz="2000" dirty="0"/>
          </a:p>
          <a:p>
            <a:endParaRPr lang="en-US" dirty="0"/>
          </a:p>
        </p:txBody>
      </p:sp>
      <p:pic>
        <p:nvPicPr>
          <p:cNvPr id="6" name="Picture 5"/>
          <p:cNvPicPr>
            <a:picLocks noChangeAspect="1"/>
          </p:cNvPicPr>
          <p:nvPr/>
        </p:nvPicPr>
        <p:blipFill>
          <a:blip r:embed="rId3"/>
          <a:stretch>
            <a:fillRect/>
          </a:stretch>
        </p:blipFill>
        <p:spPr>
          <a:xfrm>
            <a:off x="8164486" y="3858515"/>
            <a:ext cx="3632254" cy="2624524"/>
          </a:xfrm>
          <a:prstGeom prst="rect">
            <a:avLst/>
          </a:prstGeom>
        </p:spPr>
      </p:pic>
    </p:spTree>
    <p:extLst>
      <p:ext uri="{BB962C8B-B14F-4D97-AF65-F5344CB8AC3E}">
        <p14:creationId xmlns:p14="http://schemas.microsoft.com/office/powerpoint/2010/main" val="2800245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Intentional Sins – 5 things to know</a:t>
            </a:r>
            <a:endParaRPr lang="en-US" dirty="0"/>
          </a:p>
        </p:txBody>
      </p:sp>
      <p:sp>
        <p:nvSpPr>
          <p:cNvPr id="3" name="Content Placeholder 2"/>
          <p:cNvSpPr>
            <a:spLocks noGrp="1"/>
          </p:cNvSpPr>
          <p:nvPr>
            <p:ph idx="1"/>
          </p:nvPr>
        </p:nvSpPr>
        <p:spPr>
          <a:xfrm>
            <a:off x="1154954" y="2603500"/>
            <a:ext cx="10120188" cy="3952158"/>
          </a:xfrm>
        </p:spPr>
        <p:txBody>
          <a:bodyPr>
            <a:normAutofit/>
          </a:bodyPr>
          <a:lstStyle/>
          <a:p>
            <a:pPr>
              <a:buFont typeface="+mj-lt"/>
              <a:buAutoNum type="arabicPeriod"/>
            </a:pPr>
            <a:r>
              <a:rPr lang="en-US" sz="3200" dirty="0" smtClean="0">
                <a:solidFill>
                  <a:schemeClr val="bg1">
                    <a:lumMod val="65000"/>
                  </a:schemeClr>
                </a:solidFill>
              </a:rPr>
              <a:t>Unintentional sins can become intentional</a:t>
            </a:r>
          </a:p>
          <a:p>
            <a:pPr>
              <a:buFont typeface="+mj-lt"/>
              <a:buAutoNum type="arabicPeriod"/>
            </a:pPr>
            <a:r>
              <a:rPr lang="en-US" sz="3200" dirty="0" smtClean="0">
                <a:solidFill>
                  <a:schemeClr val="bg1">
                    <a:lumMod val="65000"/>
                  </a:schemeClr>
                </a:solidFill>
              </a:rPr>
              <a:t>Willful ignorance of God’s will is intentional sin</a:t>
            </a:r>
          </a:p>
          <a:p>
            <a:pPr>
              <a:buFont typeface="+mj-lt"/>
              <a:buAutoNum type="arabicPeriod"/>
            </a:pPr>
            <a:r>
              <a:rPr lang="en-US" sz="3200" dirty="0" smtClean="0">
                <a:solidFill>
                  <a:schemeClr val="bg1">
                    <a:lumMod val="65000"/>
                  </a:schemeClr>
                </a:solidFill>
              </a:rPr>
              <a:t>Christ’s Robe of Righteousness does not cover it</a:t>
            </a:r>
          </a:p>
          <a:p>
            <a:pPr>
              <a:buFont typeface="+mj-lt"/>
              <a:buAutoNum type="arabicPeriod"/>
            </a:pPr>
            <a:r>
              <a:rPr lang="en-US" sz="3200" dirty="0" smtClean="0">
                <a:solidFill>
                  <a:schemeClr val="bg1">
                    <a:lumMod val="65000"/>
                  </a:schemeClr>
                </a:solidFill>
              </a:rPr>
              <a:t>There is no such thing as a “little” intentional sin</a:t>
            </a:r>
          </a:p>
          <a:p>
            <a:pPr>
              <a:buFont typeface="+mj-lt"/>
              <a:buAutoNum type="arabicPeriod"/>
            </a:pPr>
            <a:r>
              <a:rPr lang="en-US" sz="3200" dirty="0" smtClean="0"/>
              <a:t>God can give us consistent victory over intentional sins!</a:t>
            </a:r>
            <a:endParaRPr lang="en-US" sz="3200" dirty="0"/>
          </a:p>
        </p:txBody>
      </p:sp>
    </p:spTree>
    <p:extLst>
      <p:ext uri="{BB962C8B-B14F-4D97-AF65-F5344CB8AC3E}">
        <p14:creationId xmlns:p14="http://schemas.microsoft.com/office/powerpoint/2010/main" val="232649239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 can have consistent victory!</a:t>
            </a:r>
            <a:endParaRPr lang="en-US" dirty="0"/>
          </a:p>
        </p:txBody>
      </p:sp>
      <p:sp>
        <p:nvSpPr>
          <p:cNvPr id="3" name="Content Placeholder 2"/>
          <p:cNvSpPr>
            <a:spLocks noGrp="1"/>
          </p:cNvSpPr>
          <p:nvPr>
            <p:ph idx="1"/>
          </p:nvPr>
        </p:nvSpPr>
        <p:spPr>
          <a:xfrm>
            <a:off x="3033132" y="2345264"/>
            <a:ext cx="8564135" cy="5333721"/>
          </a:xfrm>
        </p:spPr>
        <p:txBody>
          <a:bodyPr>
            <a:normAutofit/>
          </a:bodyPr>
          <a:lstStyle/>
          <a:p>
            <a:r>
              <a:rPr lang="en-US" sz="3200" dirty="0"/>
              <a:t>“Submit therefore to God. Resist the devil and he will flee from you.” </a:t>
            </a:r>
            <a:endParaRPr lang="en-US" sz="3200" dirty="0" smtClean="0"/>
          </a:p>
          <a:p>
            <a:pPr marL="0" indent="0">
              <a:buNone/>
            </a:pPr>
            <a:r>
              <a:rPr lang="en-US" sz="2000" dirty="0" smtClean="0"/>
              <a:t>														James </a:t>
            </a:r>
            <a:r>
              <a:rPr lang="en-US" sz="2000" dirty="0"/>
              <a:t>4:7 </a:t>
            </a:r>
            <a:endParaRPr lang="en-US" sz="2000" dirty="0" smtClean="0"/>
          </a:p>
          <a:p>
            <a:pPr marL="0" indent="0">
              <a:buNone/>
            </a:pPr>
            <a:endParaRPr lang="en-US" sz="2000" dirty="0"/>
          </a:p>
          <a:p>
            <a:r>
              <a:rPr lang="en-US" sz="3200" dirty="0" smtClean="0"/>
              <a:t>“</a:t>
            </a:r>
            <a:r>
              <a:rPr lang="en-US" sz="3200" dirty="0"/>
              <a:t>We know that no one who is born of God sins; but He who was born of God keeps him, and the evil one does not touch him.” </a:t>
            </a:r>
            <a:r>
              <a:rPr lang="en-US" sz="2000" dirty="0" smtClean="0"/>
              <a:t>								1 </a:t>
            </a:r>
            <a:r>
              <a:rPr lang="en-US" sz="2000" dirty="0"/>
              <a:t>John 5:18</a:t>
            </a:r>
          </a:p>
          <a:p>
            <a:pPr marL="0" indent="0">
              <a:buNone/>
            </a:pPr>
            <a:endParaRPr lang="en-US" sz="2000" dirty="0" smtClean="0"/>
          </a:p>
        </p:txBody>
      </p:sp>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85647" y="2345264"/>
            <a:ext cx="2380217" cy="4097197"/>
          </a:xfrm>
          <a:prstGeom prst="rect">
            <a:avLst/>
          </a:prstGeom>
        </p:spPr>
      </p:pic>
    </p:spTree>
    <p:extLst>
      <p:ext uri="{BB962C8B-B14F-4D97-AF65-F5344CB8AC3E}">
        <p14:creationId xmlns:p14="http://schemas.microsoft.com/office/powerpoint/2010/main" val="767256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5259" y="2603499"/>
            <a:ext cx="11229277" cy="4773578"/>
          </a:xfrm>
        </p:spPr>
        <p:txBody>
          <a:bodyPr>
            <a:normAutofit/>
          </a:bodyPr>
          <a:lstStyle/>
          <a:p>
            <a:pPr marL="0" indent="0">
              <a:buNone/>
            </a:pPr>
            <a:r>
              <a:rPr lang="en-US" sz="3200" dirty="0" smtClean="0"/>
              <a:t>“</a:t>
            </a:r>
            <a:r>
              <a:rPr lang="en-US" sz="3200" dirty="0"/>
              <a:t>Feeling the terrible power of temptation, the drawing of desire that leads to indulgence, many a man cries in despair, ‘I cannot resist evil.’ Tell him that </a:t>
            </a:r>
            <a:r>
              <a:rPr lang="en-US" sz="3200" b="1" dirty="0">
                <a:solidFill>
                  <a:schemeClr val="accent1">
                    <a:lumMod val="50000"/>
                  </a:schemeClr>
                </a:solidFill>
              </a:rPr>
              <a:t>he can</a:t>
            </a:r>
            <a:r>
              <a:rPr lang="en-US" sz="3200" dirty="0"/>
              <a:t>, that </a:t>
            </a:r>
            <a:r>
              <a:rPr lang="en-US" sz="3200" b="1" dirty="0">
                <a:solidFill>
                  <a:schemeClr val="accent1">
                    <a:lumMod val="50000"/>
                  </a:schemeClr>
                </a:solidFill>
              </a:rPr>
              <a:t>he must </a:t>
            </a:r>
            <a:r>
              <a:rPr lang="en-US" sz="3200" dirty="0"/>
              <a:t>resist. He may have been overcome again and again, but it need not be always thus. He is weak in moral power, controlled by the habits of a life of sin. His promises and resolutions are like ropes of </a:t>
            </a:r>
            <a:r>
              <a:rPr lang="en-US" sz="3200" dirty="0" smtClean="0"/>
              <a:t>sand…</a:t>
            </a:r>
            <a:endParaRPr lang="en-US" sz="3200" dirty="0"/>
          </a:p>
        </p:txBody>
      </p:sp>
      <p:sp>
        <p:nvSpPr>
          <p:cNvPr id="4" name="Title 1"/>
          <p:cNvSpPr>
            <a:spLocks noGrp="1"/>
          </p:cNvSpPr>
          <p:nvPr>
            <p:ph type="title"/>
          </p:nvPr>
        </p:nvSpPr>
        <p:spPr>
          <a:xfrm>
            <a:off x="1154954" y="973669"/>
            <a:ext cx="8825659" cy="706964"/>
          </a:xfrm>
        </p:spPr>
        <p:txBody>
          <a:bodyPr/>
          <a:lstStyle/>
          <a:p>
            <a:r>
              <a:rPr lang="en-US" dirty="0" smtClean="0"/>
              <a:t>We can have consistent victory!</a:t>
            </a:r>
            <a:endParaRPr lang="en-US" dirty="0"/>
          </a:p>
        </p:txBody>
      </p:sp>
    </p:spTree>
    <p:extLst>
      <p:ext uri="{BB962C8B-B14F-4D97-AF65-F5344CB8AC3E}">
        <p14:creationId xmlns:p14="http://schemas.microsoft.com/office/powerpoint/2010/main" val="279732472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5259" y="2365065"/>
            <a:ext cx="11229277" cy="4709503"/>
          </a:xfrm>
        </p:spPr>
        <p:txBody>
          <a:bodyPr>
            <a:normAutofit/>
          </a:bodyPr>
          <a:lstStyle/>
          <a:p>
            <a:pPr marL="0" indent="0">
              <a:buNone/>
            </a:pPr>
            <a:r>
              <a:rPr lang="en-US" sz="3600" dirty="0" smtClean="0"/>
              <a:t>“The </a:t>
            </a:r>
            <a:r>
              <a:rPr lang="en-US" sz="3600" dirty="0"/>
              <a:t>knowledge of his broken promises and forfeited pledges weakens his confidence in his own sincerity and causes him to feel that God cannot accept him or work with his efforts. </a:t>
            </a:r>
            <a:r>
              <a:rPr lang="en-US" sz="3600" dirty="0">
                <a:solidFill>
                  <a:schemeClr val="tx1"/>
                </a:solidFill>
              </a:rPr>
              <a:t>But he need not despair.</a:t>
            </a:r>
            <a:r>
              <a:rPr lang="en-US" sz="3600" b="1" dirty="0">
                <a:solidFill>
                  <a:srgbClr val="FFC000"/>
                </a:solidFill>
              </a:rPr>
              <a:t> </a:t>
            </a:r>
            <a:r>
              <a:rPr lang="en-US" sz="3600" b="1" dirty="0">
                <a:solidFill>
                  <a:schemeClr val="accent1">
                    <a:lumMod val="50000"/>
                  </a:schemeClr>
                </a:solidFill>
              </a:rPr>
              <a:t>Those who put their trust in Christ are not to be enslaved by any hereditary or cultivated habit or tendency</a:t>
            </a:r>
            <a:r>
              <a:rPr lang="en-US" sz="3600" b="1" dirty="0">
                <a:solidFill>
                  <a:schemeClr val="tx1"/>
                </a:solidFill>
              </a:rPr>
              <a:t>”</a:t>
            </a:r>
            <a:r>
              <a:rPr lang="en-US" sz="3600" dirty="0">
                <a:solidFill>
                  <a:srgbClr val="FFC000"/>
                </a:solidFill>
              </a:rPr>
              <a:t> </a:t>
            </a:r>
            <a:endParaRPr lang="en-US" sz="3600" dirty="0" smtClean="0">
              <a:solidFill>
                <a:srgbClr val="FFC000"/>
              </a:solidFill>
            </a:endParaRPr>
          </a:p>
          <a:p>
            <a:pPr marL="0" indent="0">
              <a:buNone/>
            </a:pPr>
            <a:r>
              <a:rPr lang="en-US" dirty="0" smtClean="0"/>
              <a:t>																Councils </a:t>
            </a:r>
            <a:r>
              <a:rPr lang="en-US" dirty="0"/>
              <a:t>on Health, p. </a:t>
            </a:r>
            <a:r>
              <a:rPr lang="en-US" dirty="0" smtClean="0"/>
              <a:t>440</a:t>
            </a:r>
            <a:endParaRPr lang="en-US" dirty="0"/>
          </a:p>
          <a:p>
            <a:pPr marL="0" indent="0">
              <a:buNone/>
            </a:pPr>
            <a:endParaRPr lang="en-US" dirty="0"/>
          </a:p>
        </p:txBody>
      </p:sp>
      <p:sp>
        <p:nvSpPr>
          <p:cNvPr id="4" name="Title 1"/>
          <p:cNvSpPr>
            <a:spLocks noGrp="1"/>
          </p:cNvSpPr>
          <p:nvPr>
            <p:ph type="title"/>
          </p:nvPr>
        </p:nvSpPr>
        <p:spPr>
          <a:xfrm>
            <a:off x="1154954" y="973669"/>
            <a:ext cx="8825659" cy="706964"/>
          </a:xfrm>
        </p:spPr>
        <p:txBody>
          <a:bodyPr/>
          <a:lstStyle/>
          <a:p>
            <a:r>
              <a:rPr lang="en-US" dirty="0" smtClean="0"/>
              <a:t>We can have consistent victory!</a:t>
            </a:r>
            <a:endParaRPr lang="en-US" dirty="0"/>
          </a:p>
        </p:txBody>
      </p:sp>
    </p:spTree>
    <p:extLst>
      <p:ext uri="{BB962C8B-B14F-4D97-AF65-F5344CB8AC3E}">
        <p14:creationId xmlns:p14="http://schemas.microsoft.com/office/powerpoint/2010/main" val="423850422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Staying out of the mud</a:t>
            </a:r>
            <a:endParaRPr lang="en-US" dirty="0"/>
          </a:p>
        </p:txBody>
      </p:sp>
      <p:sp>
        <p:nvSpPr>
          <p:cNvPr id="3" name="Content Placeholder 2"/>
          <p:cNvSpPr>
            <a:spLocks noGrp="1"/>
          </p:cNvSpPr>
          <p:nvPr>
            <p:ph idx="1"/>
          </p:nvPr>
        </p:nvSpPr>
        <p:spPr>
          <a:xfrm>
            <a:off x="522514" y="2433817"/>
            <a:ext cx="11344060" cy="4334973"/>
          </a:xfrm>
        </p:spPr>
        <p:txBody>
          <a:bodyPr>
            <a:normAutofit fontScale="92500" lnSpcReduction="10000"/>
          </a:bodyPr>
          <a:lstStyle/>
          <a:p>
            <a:pPr marL="0" indent="0">
              <a:lnSpc>
                <a:spcPct val="110000"/>
              </a:lnSpc>
              <a:spcBef>
                <a:spcPts val="0"/>
              </a:spcBef>
              <a:buNone/>
            </a:pPr>
            <a:r>
              <a:rPr lang="en-US" sz="3200" dirty="0">
                <a:solidFill>
                  <a:schemeClr val="tx1"/>
                </a:solidFill>
              </a:rPr>
              <a:t>“Do not think that God will work a miracle to save those weak souls who cherish evil, who practice sin; or that some supernatural element will be brought into their lives, lifting them out of self into a higher </a:t>
            </a:r>
            <a:r>
              <a:rPr lang="en-US" sz="3200" dirty="0" smtClean="0">
                <a:solidFill>
                  <a:schemeClr val="tx1"/>
                </a:solidFill>
              </a:rPr>
              <a:t>sphere</a:t>
            </a:r>
            <a:r>
              <a:rPr lang="en-US" sz="3200" dirty="0">
                <a:solidFill>
                  <a:schemeClr val="tx1"/>
                </a:solidFill>
              </a:rPr>
              <a:t>, </a:t>
            </a:r>
            <a:r>
              <a:rPr lang="en-US" sz="3200" dirty="0" smtClean="0">
                <a:solidFill>
                  <a:schemeClr val="tx1"/>
                </a:solidFill>
              </a:rPr>
              <a:t>where </a:t>
            </a:r>
            <a:r>
              <a:rPr lang="en-US" sz="3200" dirty="0">
                <a:solidFill>
                  <a:schemeClr val="tx1"/>
                </a:solidFill>
              </a:rPr>
              <a:t>it will be comparatively </a:t>
            </a:r>
            <a:r>
              <a:rPr lang="en-US" sz="3200" dirty="0" smtClean="0">
                <a:solidFill>
                  <a:schemeClr val="tx1"/>
                </a:solidFill>
              </a:rPr>
              <a:t>easy </a:t>
            </a:r>
            <a:r>
              <a:rPr lang="en-US" sz="3200" dirty="0">
                <a:solidFill>
                  <a:schemeClr val="tx1"/>
                </a:solidFill>
              </a:rPr>
              <a:t>work, without any </a:t>
            </a:r>
            <a:endParaRPr lang="en-US" sz="3200" dirty="0" smtClean="0">
              <a:solidFill>
                <a:schemeClr val="tx1"/>
              </a:solidFill>
            </a:endParaRPr>
          </a:p>
          <a:p>
            <a:pPr marL="0" indent="0">
              <a:lnSpc>
                <a:spcPct val="110000"/>
              </a:lnSpc>
              <a:spcBef>
                <a:spcPts val="0"/>
              </a:spcBef>
              <a:buNone/>
            </a:pPr>
            <a:r>
              <a:rPr lang="en-US" sz="3200" dirty="0" smtClean="0">
                <a:solidFill>
                  <a:schemeClr val="tx1"/>
                </a:solidFill>
              </a:rPr>
              <a:t>special </a:t>
            </a:r>
            <a:r>
              <a:rPr lang="en-US" sz="3200" dirty="0">
                <a:solidFill>
                  <a:schemeClr val="tx1"/>
                </a:solidFill>
              </a:rPr>
              <a:t>effort, any </a:t>
            </a:r>
            <a:r>
              <a:rPr lang="en-US" sz="3200" dirty="0" smtClean="0">
                <a:solidFill>
                  <a:schemeClr val="tx1"/>
                </a:solidFill>
              </a:rPr>
              <a:t>special </a:t>
            </a:r>
            <a:r>
              <a:rPr lang="en-US" sz="3200" dirty="0">
                <a:solidFill>
                  <a:schemeClr val="tx1"/>
                </a:solidFill>
              </a:rPr>
              <a:t>fighting, without </a:t>
            </a:r>
            <a:endParaRPr lang="en-US" sz="3200" dirty="0" smtClean="0">
              <a:solidFill>
                <a:schemeClr val="tx1"/>
              </a:solidFill>
            </a:endParaRPr>
          </a:p>
          <a:p>
            <a:pPr marL="0" indent="0">
              <a:lnSpc>
                <a:spcPct val="110000"/>
              </a:lnSpc>
              <a:spcBef>
                <a:spcPts val="0"/>
              </a:spcBef>
              <a:buNone/>
            </a:pPr>
            <a:r>
              <a:rPr lang="en-US" sz="3200" dirty="0" smtClean="0">
                <a:solidFill>
                  <a:schemeClr val="tx1"/>
                </a:solidFill>
              </a:rPr>
              <a:t>any </a:t>
            </a:r>
            <a:r>
              <a:rPr lang="en-US" sz="3200" dirty="0">
                <a:solidFill>
                  <a:schemeClr val="tx1"/>
                </a:solidFill>
              </a:rPr>
              <a:t>crucifixion of </a:t>
            </a:r>
            <a:r>
              <a:rPr lang="en-US" sz="3200" dirty="0" smtClean="0">
                <a:solidFill>
                  <a:schemeClr val="tx1"/>
                </a:solidFill>
              </a:rPr>
              <a:t>self</a:t>
            </a:r>
            <a:r>
              <a:rPr lang="en-US" sz="3200" dirty="0">
                <a:solidFill>
                  <a:schemeClr val="tx1"/>
                </a:solidFill>
              </a:rPr>
              <a:t>; because all who dally </a:t>
            </a:r>
            <a:endParaRPr lang="en-US" sz="3200" dirty="0" smtClean="0">
              <a:solidFill>
                <a:schemeClr val="tx1"/>
              </a:solidFill>
            </a:endParaRPr>
          </a:p>
          <a:p>
            <a:pPr marL="0" indent="0">
              <a:lnSpc>
                <a:spcPct val="110000"/>
              </a:lnSpc>
              <a:spcBef>
                <a:spcPts val="0"/>
              </a:spcBef>
              <a:buNone/>
            </a:pPr>
            <a:r>
              <a:rPr lang="en-US" sz="3200" dirty="0" smtClean="0">
                <a:solidFill>
                  <a:schemeClr val="tx1"/>
                </a:solidFill>
              </a:rPr>
              <a:t>on </a:t>
            </a:r>
            <a:r>
              <a:rPr lang="en-US" sz="3200" dirty="0">
                <a:solidFill>
                  <a:schemeClr val="tx1"/>
                </a:solidFill>
              </a:rPr>
              <a:t>Satan's ground for this to be done will </a:t>
            </a:r>
            <a:endParaRPr lang="en-US" sz="3200" dirty="0" smtClean="0">
              <a:solidFill>
                <a:schemeClr val="tx1"/>
              </a:solidFill>
            </a:endParaRPr>
          </a:p>
          <a:p>
            <a:pPr marL="0" indent="0">
              <a:lnSpc>
                <a:spcPct val="110000"/>
              </a:lnSpc>
              <a:spcBef>
                <a:spcPts val="0"/>
              </a:spcBef>
              <a:buNone/>
            </a:pPr>
            <a:r>
              <a:rPr lang="en-US" sz="3200" dirty="0" smtClean="0">
                <a:solidFill>
                  <a:schemeClr val="tx1"/>
                </a:solidFill>
              </a:rPr>
              <a:t>perish </a:t>
            </a:r>
            <a:r>
              <a:rPr lang="en-US" sz="3200" dirty="0">
                <a:solidFill>
                  <a:schemeClr val="tx1"/>
                </a:solidFill>
              </a:rPr>
              <a:t>with the evildoers” </a:t>
            </a:r>
            <a:r>
              <a:rPr lang="en-US" sz="3200" dirty="0" smtClean="0">
                <a:solidFill>
                  <a:schemeClr val="tx1"/>
                </a:solidFill>
              </a:rPr>
              <a:t>	</a:t>
            </a:r>
            <a:r>
              <a:rPr lang="en-US" sz="2200" dirty="0" smtClean="0">
                <a:solidFill>
                  <a:schemeClr val="tx1"/>
                </a:solidFill>
              </a:rPr>
              <a:t>TM </a:t>
            </a:r>
            <a:r>
              <a:rPr lang="en-US" sz="2200" dirty="0">
                <a:solidFill>
                  <a:schemeClr val="tx1"/>
                </a:solidFill>
              </a:rPr>
              <a:t>p. </a:t>
            </a:r>
            <a:r>
              <a:rPr lang="en-US" sz="2200" dirty="0" smtClean="0">
                <a:solidFill>
                  <a:schemeClr val="tx1"/>
                </a:solidFill>
              </a:rPr>
              <a:t>453</a:t>
            </a:r>
            <a:endParaRPr lang="en-US" sz="2200" dirty="0"/>
          </a:p>
          <a:p>
            <a:endParaRPr lang="en-US" dirty="0"/>
          </a:p>
        </p:txBody>
      </p:sp>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069635" y="4444889"/>
            <a:ext cx="2645686" cy="1984264"/>
          </a:xfrm>
          <a:prstGeom prst="rect">
            <a:avLst/>
          </a:prstGeom>
        </p:spPr>
      </p:pic>
    </p:spTree>
    <p:extLst>
      <p:ext uri="{BB962C8B-B14F-4D97-AF65-F5344CB8AC3E}">
        <p14:creationId xmlns:p14="http://schemas.microsoft.com/office/powerpoint/2010/main" val="2310367490"/>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Does a Christian sin?</a:t>
            </a:r>
            <a:endParaRPr lang="en-US" dirty="0"/>
          </a:p>
        </p:txBody>
      </p:sp>
      <p:sp>
        <p:nvSpPr>
          <p:cNvPr id="3" name="Content Placeholder 2"/>
          <p:cNvSpPr>
            <a:spLocks noGrp="1"/>
          </p:cNvSpPr>
          <p:nvPr>
            <p:ph idx="1"/>
          </p:nvPr>
        </p:nvSpPr>
        <p:spPr>
          <a:xfrm>
            <a:off x="666816" y="2455867"/>
            <a:ext cx="10107778" cy="1469865"/>
          </a:xfrm>
        </p:spPr>
        <p:txBody>
          <a:bodyPr>
            <a:normAutofit/>
          </a:bodyPr>
          <a:lstStyle/>
          <a:p>
            <a:pPr marL="0" indent="0">
              <a:buNone/>
            </a:pPr>
            <a:r>
              <a:rPr lang="en-US" sz="3600" dirty="0" smtClean="0"/>
              <a:t>Does a </a:t>
            </a:r>
            <a:r>
              <a:rPr lang="en-US" sz="3600" b="1" dirty="0" smtClean="0"/>
              <a:t>fully-surrendered</a:t>
            </a:r>
            <a:r>
              <a:rPr lang="en-US" sz="3600" dirty="0" smtClean="0"/>
              <a:t>, Christ-focused Christian commit </a:t>
            </a:r>
            <a:r>
              <a:rPr lang="en-US" sz="3600" b="1" dirty="0" smtClean="0">
                <a:solidFill>
                  <a:schemeClr val="accent2"/>
                </a:solidFill>
              </a:rPr>
              <a:t>unintentional</a:t>
            </a:r>
            <a:r>
              <a:rPr lang="en-US" sz="3600" dirty="0" smtClean="0"/>
              <a:t> sin?</a:t>
            </a:r>
          </a:p>
          <a:p>
            <a:pPr marL="0" indent="0">
              <a:buNone/>
            </a:pPr>
            <a:endParaRPr lang="en-US" sz="3600" dirty="0" smtClean="0"/>
          </a:p>
          <a:p>
            <a:pPr marL="0" indent="0">
              <a:buNone/>
            </a:pPr>
            <a:endParaRPr lang="en-US" sz="2800" dirty="0" smtClean="0"/>
          </a:p>
        </p:txBody>
      </p:sp>
      <p:sp>
        <p:nvSpPr>
          <p:cNvPr id="4" name="TextBox 3"/>
          <p:cNvSpPr txBox="1"/>
          <p:nvPr/>
        </p:nvSpPr>
        <p:spPr>
          <a:xfrm>
            <a:off x="2468192" y="3925732"/>
            <a:ext cx="7658960" cy="2462213"/>
          </a:xfrm>
          <a:prstGeom prst="rect">
            <a:avLst/>
          </a:prstGeom>
          <a:noFill/>
        </p:spPr>
        <p:txBody>
          <a:bodyPr wrap="square" rtlCol="0">
            <a:spAutoFit/>
          </a:bodyPr>
          <a:lstStyle/>
          <a:p>
            <a:pPr marL="400050" lvl="1" indent="0">
              <a:buNone/>
            </a:pPr>
            <a:r>
              <a:rPr lang="en-US" sz="3000" b="1" dirty="0">
                <a:solidFill>
                  <a:schemeClr val="accent2"/>
                </a:solidFill>
              </a:rPr>
              <a:t>YES</a:t>
            </a:r>
            <a:r>
              <a:rPr lang="en-US" sz="2000" dirty="0">
                <a:solidFill>
                  <a:schemeClr val="accent2"/>
                </a:solidFill>
              </a:rPr>
              <a:t> </a:t>
            </a:r>
            <a:r>
              <a:rPr lang="en-US" sz="3200" dirty="0"/>
              <a:t>“If You, Lord, should mark iniquities, O Lord, who could stand?” </a:t>
            </a:r>
          </a:p>
          <a:p>
            <a:pPr marL="400050" lvl="1" indent="0">
              <a:buNone/>
            </a:pPr>
            <a:r>
              <a:rPr lang="en-US" sz="2000" dirty="0"/>
              <a:t>														Psalms 130:3</a:t>
            </a:r>
          </a:p>
          <a:p>
            <a:endParaRPr lang="en-US" dirty="0"/>
          </a:p>
        </p:txBody>
      </p:sp>
    </p:spTree>
    <p:extLst>
      <p:ext uri="{BB962C8B-B14F-4D97-AF65-F5344CB8AC3E}">
        <p14:creationId xmlns:p14="http://schemas.microsoft.com/office/powerpoint/2010/main" val="757929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Does a Christian sin?</a:t>
            </a:r>
            <a:endParaRPr lang="en-US" dirty="0"/>
          </a:p>
        </p:txBody>
      </p:sp>
      <p:sp>
        <p:nvSpPr>
          <p:cNvPr id="3" name="Content Placeholder 2"/>
          <p:cNvSpPr>
            <a:spLocks noGrp="1"/>
          </p:cNvSpPr>
          <p:nvPr>
            <p:ph idx="1"/>
          </p:nvPr>
        </p:nvSpPr>
        <p:spPr>
          <a:xfrm>
            <a:off x="821592" y="2387116"/>
            <a:ext cx="10107778" cy="1297985"/>
          </a:xfrm>
        </p:spPr>
        <p:txBody>
          <a:bodyPr>
            <a:normAutofit/>
          </a:bodyPr>
          <a:lstStyle/>
          <a:p>
            <a:pPr marL="0" indent="0">
              <a:buNone/>
            </a:pPr>
            <a:r>
              <a:rPr lang="en-US" sz="3600" dirty="0" smtClean="0"/>
              <a:t>Does a </a:t>
            </a:r>
            <a:r>
              <a:rPr lang="en-US" sz="3600" b="1" dirty="0" smtClean="0"/>
              <a:t>fully-surrendered</a:t>
            </a:r>
            <a:r>
              <a:rPr lang="en-US" sz="3600" dirty="0" smtClean="0"/>
              <a:t>, Christ-focused Christian commit </a:t>
            </a:r>
            <a:r>
              <a:rPr lang="en-US" sz="3600" b="1" dirty="0" smtClean="0">
                <a:solidFill>
                  <a:srgbClr val="FF0000"/>
                </a:solidFill>
              </a:rPr>
              <a:t>intentional</a:t>
            </a:r>
            <a:r>
              <a:rPr lang="en-US" sz="3600" dirty="0" smtClean="0"/>
              <a:t> sin?</a:t>
            </a:r>
          </a:p>
        </p:txBody>
      </p:sp>
      <p:sp>
        <p:nvSpPr>
          <p:cNvPr id="4" name="TextBox 3"/>
          <p:cNvSpPr txBox="1"/>
          <p:nvPr/>
        </p:nvSpPr>
        <p:spPr>
          <a:xfrm>
            <a:off x="1815049" y="4166364"/>
            <a:ext cx="7913341" cy="1952842"/>
          </a:xfrm>
          <a:prstGeom prst="rect">
            <a:avLst/>
          </a:prstGeom>
          <a:noFill/>
        </p:spPr>
        <p:txBody>
          <a:bodyPr wrap="square" rtlCol="0">
            <a:spAutoFit/>
          </a:bodyPr>
          <a:lstStyle/>
          <a:p>
            <a:pPr marL="400050" lvl="1" indent="0">
              <a:buNone/>
            </a:pPr>
            <a:r>
              <a:rPr lang="en-US" sz="2600" dirty="0"/>
              <a:t>	</a:t>
            </a:r>
            <a:r>
              <a:rPr lang="en-US" sz="3600" b="1" dirty="0">
                <a:solidFill>
                  <a:srgbClr val="FF0000"/>
                </a:solidFill>
              </a:rPr>
              <a:t>NO</a:t>
            </a:r>
            <a:r>
              <a:rPr lang="en-US" sz="2800" b="1" dirty="0">
                <a:solidFill>
                  <a:srgbClr val="FF0000"/>
                </a:solidFill>
              </a:rPr>
              <a:t> </a:t>
            </a:r>
            <a:r>
              <a:rPr lang="en-US" sz="3200" dirty="0"/>
              <a:t>“No one who abides in Him sins; no one who sins has seen Him or knows Him” </a:t>
            </a:r>
          </a:p>
          <a:p>
            <a:pPr marL="400050" lvl="1" indent="0">
              <a:lnSpc>
                <a:spcPct val="110000"/>
              </a:lnSpc>
              <a:spcBef>
                <a:spcPts val="0"/>
              </a:spcBef>
              <a:buNone/>
            </a:pPr>
            <a:r>
              <a:rPr lang="en-US" sz="1900" dirty="0"/>
              <a:t>				</a:t>
            </a:r>
            <a:r>
              <a:rPr lang="en-US" sz="1900" dirty="0" smtClean="0"/>
              <a:t>		1 </a:t>
            </a:r>
            <a:r>
              <a:rPr lang="en-US" sz="1900" dirty="0"/>
              <a:t>John 3:6 </a:t>
            </a:r>
            <a:endParaRPr lang="en-US" sz="1900" b="1" dirty="0">
              <a:solidFill>
                <a:srgbClr val="FF0000"/>
              </a:solidFill>
            </a:endParaRPr>
          </a:p>
        </p:txBody>
      </p:sp>
    </p:spTree>
    <p:extLst>
      <p:ext uri="{BB962C8B-B14F-4D97-AF65-F5344CB8AC3E}">
        <p14:creationId xmlns:p14="http://schemas.microsoft.com/office/powerpoint/2010/main" val="2173758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does a Christian sin?</a:t>
            </a:r>
            <a:endParaRPr lang="en-US" dirty="0"/>
          </a:p>
        </p:txBody>
      </p:sp>
      <p:sp>
        <p:nvSpPr>
          <p:cNvPr id="3" name="Content Placeholder 2"/>
          <p:cNvSpPr>
            <a:spLocks noGrp="1"/>
          </p:cNvSpPr>
          <p:nvPr>
            <p:ph idx="1"/>
          </p:nvPr>
        </p:nvSpPr>
        <p:spPr>
          <a:xfrm>
            <a:off x="1154954" y="2956330"/>
            <a:ext cx="10297348" cy="3901669"/>
          </a:xfrm>
        </p:spPr>
        <p:txBody>
          <a:bodyPr>
            <a:normAutofit/>
          </a:bodyPr>
          <a:lstStyle/>
          <a:p>
            <a:r>
              <a:rPr lang="en-US" sz="3600" b="1" dirty="0" smtClean="0"/>
              <a:t>Unintentionally</a:t>
            </a:r>
            <a:endParaRPr lang="en-US" sz="3600" b="1" dirty="0" smtClean="0">
              <a:solidFill>
                <a:srgbClr val="FF0000"/>
              </a:solidFill>
            </a:endParaRPr>
          </a:p>
          <a:p>
            <a:endParaRPr lang="en-US" sz="3600" dirty="0" smtClean="0"/>
          </a:p>
          <a:p>
            <a:r>
              <a:rPr lang="en-US" sz="3600" b="1" dirty="0" smtClean="0"/>
              <a:t>Intentionally</a:t>
            </a:r>
          </a:p>
          <a:p>
            <a:pPr marL="0" indent="0">
              <a:buNone/>
            </a:pPr>
            <a:endParaRPr lang="en-US" sz="3200" dirty="0" smtClean="0">
              <a:solidFill>
                <a:srgbClr val="FF0000"/>
              </a:solidFill>
            </a:endParaRPr>
          </a:p>
          <a:p>
            <a:endParaRPr lang="en-US" dirty="0" smtClean="0"/>
          </a:p>
        </p:txBody>
      </p:sp>
      <p:sp>
        <p:nvSpPr>
          <p:cNvPr id="4" name="TextBox 3"/>
          <p:cNvSpPr txBox="1"/>
          <p:nvPr/>
        </p:nvSpPr>
        <p:spPr>
          <a:xfrm>
            <a:off x="5061451" y="3040912"/>
            <a:ext cx="6456556" cy="523220"/>
          </a:xfrm>
          <a:prstGeom prst="rect">
            <a:avLst/>
          </a:prstGeom>
          <a:noFill/>
        </p:spPr>
        <p:txBody>
          <a:bodyPr wrap="square" rtlCol="0">
            <a:spAutoFit/>
          </a:bodyPr>
          <a:lstStyle/>
          <a:p>
            <a:r>
              <a:rPr lang="en-US" sz="2800" b="1" dirty="0" smtClean="0">
                <a:solidFill>
                  <a:srgbClr val="FF0000"/>
                </a:solidFill>
              </a:rPr>
              <a:t>Less and Less as God sanctifies us</a:t>
            </a:r>
            <a:endParaRPr lang="en-US" sz="2800" b="1" dirty="0">
              <a:solidFill>
                <a:srgbClr val="FF0000"/>
              </a:solidFill>
            </a:endParaRPr>
          </a:p>
        </p:txBody>
      </p:sp>
      <p:sp>
        <p:nvSpPr>
          <p:cNvPr id="5" name="TextBox 4"/>
          <p:cNvSpPr txBox="1"/>
          <p:nvPr/>
        </p:nvSpPr>
        <p:spPr>
          <a:xfrm>
            <a:off x="5013325" y="4383944"/>
            <a:ext cx="6333646" cy="523220"/>
          </a:xfrm>
          <a:prstGeom prst="rect">
            <a:avLst/>
          </a:prstGeom>
          <a:noFill/>
        </p:spPr>
        <p:txBody>
          <a:bodyPr wrap="square" rtlCol="0">
            <a:spAutoFit/>
          </a:bodyPr>
          <a:lstStyle/>
          <a:p>
            <a:r>
              <a:rPr lang="en-US" sz="2800" b="1" dirty="0" smtClean="0">
                <a:solidFill>
                  <a:srgbClr val="FF0000"/>
                </a:solidFill>
              </a:rPr>
              <a:t>Rarely – walk out of surrender</a:t>
            </a:r>
            <a:endParaRPr lang="en-US" sz="2800" b="1" dirty="0">
              <a:solidFill>
                <a:srgbClr val="FF0000"/>
              </a:solidFill>
            </a:endParaRPr>
          </a:p>
        </p:txBody>
      </p:sp>
    </p:spTree>
    <p:extLst>
      <p:ext uri="{BB962C8B-B14F-4D97-AF65-F5344CB8AC3E}">
        <p14:creationId xmlns:p14="http://schemas.microsoft.com/office/powerpoint/2010/main" val="4178267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secret</a:t>
            </a:r>
            <a:endParaRPr lang="en-US" dirty="0"/>
          </a:p>
        </p:txBody>
      </p:sp>
      <p:sp>
        <p:nvSpPr>
          <p:cNvPr id="3" name="Content Placeholder 2"/>
          <p:cNvSpPr>
            <a:spLocks noGrp="1"/>
          </p:cNvSpPr>
          <p:nvPr>
            <p:ph idx="1"/>
          </p:nvPr>
        </p:nvSpPr>
        <p:spPr>
          <a:xfrm>
            <a:off x="563766" y="2603500"/>
            <a:ext cx="11089678" cy="3416300"/>
          </a:xfrm>
        </p:spPr>
        <p:txBody>
          <a:bodyPr>
            <a:noAutofit/>
          </a:bodyPr>
          <a:lstStyle/>
          <a:p>
            <a:pPr marL="0" indent="0">
              <a:buNone/>
            </a:pPr>
            <a:r>
              <a:rPr lang="en-US" sz="3600" dirty="0">
                <a:solidFill>
                  <a:schemeClr val="tx1"/>
                </a:solidFill>
              </a:rPr>
              <a:t>“The nature and the importance of the law of God have been, to a great extent, lost sight of. A wrong conception of the character, the perpetuity, and the obligation of the divine law has led to errors in relation to </a:t>
            </a:r>
            <a:r>
              <a:rPr lang="en-US" sz="3600" b="1" dirty="0">
                <a:solidFill>
                  <a:srgbClr val="FF0000"/>
                </a:solidFill>
              </a:rPr>
              <a:t>conversion</a:t>
            </a:r>
            <a:r>
              <a:rPr lang="en-US" sz="3600" dirty="0">
                <a:solidFill>
                  <a:srgbClr val="FF0000"/>
                </a:solidFill>
              </a:rPr>
              <a:t> </a:t>
            </a:r>
            <a:r>
              <a:rPr lang="en-US" sz="3600" dirty="0">
                <a:solidFill>
                  <a:schemeClr val="tx1"/>
                </a:solidFill>
              </a:rPr>
              <a:t>and </a:t>
            </a:r>
            <a:r>
              <a:rPr lang="en-US" sz="3600" b="1" dirty="0">
                <a:solidFill>
                  <a:srgbClr val="FF0000"/>
                </a:solidFill>
              </a:rPr>
              <a:t>sanctification</a:t>
            </a:r>
            <a:r>
              <a:rPr lang="en-US" sz="3600" dirty="0">
                <a:solidFill>
                  <a:schemeClr val="tx1"/>
                </a:solidFill>
              </a:rPr>
              <a:t>, and has resulted in lowering the standard of piety in the church. </a:t>
            </a:r>
            <a:endParaRPr lang="en-US" sz="3600" dirty="0"/>
          </a:p>
        </p:txBody>
      </p:sp>
    </p:spTree>
    <p:extLst>
      <p:ext uri="{BB962C8B-B14F-4D97-AF65-F5344CB8AC3E}">
        <p14:creationId xmlns:p14="http://schemas.microsoft.com/office/powerpoint/2010/main" val="3716955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does a Christian sin?</a:t>
            </a:r>
            <a:endParaRPr lang="en-US" dirty="0"/>
          </a:p>
        </p:txBody>
      </p:sp>
      <p:sp>
        <p:nvSpPr>
          <p:cNvPr id="3" name="Content Placeholder 2"/>
          <p:cNvSpPr>
            <a:spLocks noGrp="1"/>
          </p:cNvSpPr>
          <p:nvPr>
            <p:ph idx="1"/>
          </p:nvPr>
        </p:nvSpPr>
        <p:spPr>
          <a:xfrm>
            <a:off x="660018" y="2603500"/>
            <a:ext cx="10792284" cy="4254500"/>
          </a:xfrm>
        </p:spPr>
        <p:txBody>
          <a:bodyPr>
            <a:normAutofit lnSpcReduction="10000"/>
          </a:bodyPr>
          <a:lstStyle/>
          <a:p>
            <a:pPr marL="400050" lvl="1" indent="0">
              <a:buNone/>
            </a:pPr>
            <a:r>
              <a:rPr lang="en-US" sz="3200" dirty="0" smtClean="0"/>
              <a:t>“</a:t>
            </a:r>
            <a:r>
              <a:rPr lang="en-US" sz="3200" dirty="0"/>
              <a:t>Christ is our personal </a:t>
            </a:r>
            <a:r>
              <a:rPr lang="en-US" sz="3200" dirty="0" err="1"/>
              <a:t>Saviour</a:t>
            </a:r>
            <a:r>
              <a:rPr lang="en-US" sz="3200" dirty="0"/>
              <a:t>; and if we are his disciples, our wrong-doing will cease, unrighteousness will come to an end.” </a:t>
            </a:r>
            <a:r>
              <a:rPr lang="en-US" sz="3200" dirty="0" smtClean="0"/>
              <a:t>   </a:t>
            </a:r>
            <a:r>
              <a:rPr lang="en-US" sz="3000" dirty="0" smtClean="0"/>
              <a:t>																			</a:t>
            </a:r>
            <a:r>
              <a:rPr lang="en-US" sz="2200" dirty="0" smtClean="0"/>
              <a:t>YI, December 8, 1898</a:t>
            </a:r>
          </a:p>
          <a:p>
            <a:pPr marL="400050" lvl="1" indent="0">
              <a:spcBef>
                <a:spcPts val="0"/>
              </a:spcBef>
              <a:buNone/>
            </a:pPr>
            <a:endParaRPr lang="en-US" sz="3000" dirty="0" smtClean="0"/>
          </a:p>
          <a:p>
            <a:pPr marL="400050" lvl="1" indent="0">
              <a:spcBef>
                <a:spcPts val="0"/>
              </a:spcBef>
              <a:buNone/>
            </a:pPr>
            <a:r>
              <a:rPr lang="en-US" sz="3200" dirty="0" smtClean="0"/>
              <a:t>“</a:t>
            </a:r>
            <a:r>
              <a:rPr lang="en-US" sz="3200" dirty="0"/>
              <a:t>To every one who surrenders fully to God is given the privilege of living without sin, in obedience to the law of heaven” </a:t>
            </a:r>
          </a:p>
          <a:p>
            <a:pPr marL="400050" lvl="1" indent="0">
              <a:spcBef>
                <a:spcPts val="0"/>
              </a:spcBef>
              <a:buNone/>
            </a:pPr>
            <a:r>
              <a:rPr lang="en-US" sz="2200" dirty="0" smtClean="0"/>
              <a:t>														RH</a:t>
            </a:r>
            <a:r>
              <a:rPr lang="en-US" sz="2200" dirty="0"/>
              <a:t>, September 27, </a:t>
            </a:r>
            <a:r>
              <a:rPr lang="en-US" sz="2200" dirty="0" smtClean="0"/>
              <a:t>1906</a:t>
            </a:r>
            <a:endParaRPr lang="en-US" sz="2200" dirty="0"/>
          </a:p>
          <a:p>
            <a:pPr marL="0" indent="0">
              <a:buNone/>
            </a:pPr>
            <a:endParaRPr lang="en-US" sz="3200" dirty="0" smtClean="0">
              <a:solidFill>
                <a:srgbClr val="FF0000"/>
              </a:solidFill>
            </a:endParaRPr>
          </a:p>
          <a:p>
            <a:endParaRPr lang="en-US" dirty="0" smtClean="0"/>
          </a:p>
        </p:txBody>
      </p:sp>
    </p:spTree>
    <p:extLst>
      <p:ext uri="{BB962C8B-B14F-4D97-AF65-F5344CB8AC3E}">
        <p14:creationId xmlns:p14="http://schemas.microsoft.com/office/powerpoint/2010/main" val="1655846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does a Christian sin?</a:t>
            </a:r>
            <a:endParaRPr lang="en-US" dirty="0"/>
          </a:p>
        </p:txBody>
      </p:sp>
      <p:sp>
        <p:nvSpPr>
          <p:cNvPr id="3" name="Content Placeholder 2"/>
          <p:cNvSpPr>
            <a:spLocks noGrp="1"/>
          </p:cNvSpPr>
          <p:nvPr>
            <p:ph idx="1"/>
          </p:nvPr>
        </p:nvSpPr>
        <p:spPr>
          <a:xfrm>
            <a:off x="907525" y="2349118"/>
            <a:ext cx="10675993" cy="4020324"/>
          </a:xfrm>
        </p:spPr>
        <p:txBody>
          <a:bodyPr>
            <a:normAutofit/>
          </a:bodyPr>
          <a:lstStyle/>
          <a:p>
            <a:pPr marL="0" indent="0">
              <a:buNone/>
            </a:pPr>
            <a:r>
              <a:rPr lang="en-US" sz="3600" dirty="0"/>
              <a:t>“When the soul surrenders itself to Christ, a new power takes possession of the new heart. A change is wrought which man can never accomplish for himself. It is a supernatural work, bringing a </a:t>
            </a:r>
            <a:r>
              <a:rPr lang="en-US" sz="3600" b="1" dirty="0">
                <a:solidFill>
                  <a:srgbClr val="FFC000"/>
                </a:solidFill>
              </a:rPr>
              <a:t>supernatural element</a:t>
            </a:r>
            <a:r>
              <a:rPr lang="en-US" sz="3600" dirty="0"/>
              <a:t> </a:t>
            </a:r>
            <a:endParaRPr lang="en-US" sz="3600" dirty="0" smtClean="0"/>
          </a:p>
          <a:p>
            <a:pPr marL="0" indent="0">
              <a:spcBef>
                <a:spcPts val="0"/>
              </a:spcBef>
              <a:buNone/>
            </a:pPr>
            <a:r>
              <a:rPr lang="en-US" sz="3600" dirty="0" smtClean="0"/>
              <a:t>into </a:t>
            </a:r>
            <a:r>
              <a:rPr lang="en-US" sz="3600" dirty="0"/>
              <a:t>human </a:t>
            </a:r>
            <a:r>
              <a:rPr lang="en-US" sz="3600" dirty="0" smtClean="0"/>
              <a:t>nature...” </a:t>
            </a:r>
            <a:endParaRPr lang="en-US" sz="3600" dirty="0"/>
          </a:p>
        </p:txBody>
      </p:sp>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050975" y="4705814"/>
            <a:ext cx="2693062" cy="1750742"/>
          </a:xfrm>
          <a:prstGeom prst="rect">
            <a:avLst/>
          </a:prstGeom>
        </p:spPr>
      </p:pic>
    </p:spTree>
    <p:extLst>
      <p:ext uri="{BB962C8B-B14F-4D97-AF65-F5344CB8AC3E}">
        <p14:creationId xmlns:p14="http://schemas.microsoft.com/office/powerpoint/2010/main" val="1237566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does a Christian sin?</a:t>
            </a:r>
            <a:endParaRPr lang="en-US" dirty="0"/>
          </a:p>
        </p:txBody>
      </p:sp>
      <p:sp>
        <p:nvSpPr>
          <p:cNvPr id="3" name="Content Placeholder 2"/>
          <p:cNvSpPr>
            <a:spLocks noGrp="1"/>
          </p:cNvSpPr>
          <p:nvPr>
            <p:ph idx="1"/>
          </p:nvPr>
        </p:nvSpPr>
        <p:spPr>
          <a:xfrm>
            <a:off x="5170140" y="2539591"/>
            <a:ext cx="6469553" cy="4890122"/>
          </a:xfrm>
        </p:spPr>
        <p:txBody>
          <a:bodyPr>
            <a:noAutofit/>
          </a:bodyPr>
          <a:lstStyle/>
          <a:p>
            <a:pPr marL="0" indent="0">
              <a:buNone/>
            </a:pPr>
            <a:r>
              <a:rPr lang="en-US" sz="3600" dirty="0" smtClean="0"/>
              <a:t>The </a:t>
            </a:r>
            <a:r>
              <a:rPr lang="en-US" sz="3600" dirty="0"/>
              <a:t>soul that is yielded to Christ becomes</a:t>
            </a:r>
            <a:r>
              <a:rPr lang="en-US" sz="3600" b="1" dirty="0">
                <a:solidFill>
                  <a:schemeClr val="accent2"/>
                </a:solidFill>
              </a:rPr>
              <a:t> His own fortress</a:t>
            </a:r>
            <a:r>
              <a:rPr lang="en-US" sz="3600" dirty="0"/>
              <a:t>, which He holds in a revolted world, and He intends that no authority shall be known in it but His own. </a:t>
            </a:r>
            <a:br>
              <a:rPr lang="en-US" sz="3600" dirty="0"/>
            </a:br>
            <a:endParaRPr lang="en-US" sz="3600" dirty="0"/>
          </a:p>
          <a:p>
            <a:pPr marL="0" indent="0">
              <a:buNone/>
            </a:pPr>
            <a:endParaRPr lang="en-US" sz="3600" dirty="0"/>
          </a:p>
        </p:txBody>
      </p:sp>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73770" y="3108907"/>
            <a:ext cx="4335113" cy="2861175"/>
          </a:xfrm>
          <a:prstGeom prst="rect">
            <a:avLst/>
          </a:prstGeom>
        </p:spPr>
      </p:pic>
    </p:spTree>
    <p:extLst>
      <p:ext uri="{BB962C8B-B14F-4D97-AF65-F5344CB8AC3E}">
        <p14:creationId xmlns:p14="http://schemas.microsoft.com/office/powerpoint/2010/main" val="2897469154"/>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does a Christian sin?</a:t>
            </a:r>
            <a:endParaRPr lang="en-US" dirty="0"/>
          </a:p>
        </p:txBody>
      </p:sp>
      <p:sp>
        <p:nvSpPr>
          <p:cNvPr id="3" name="Content Placeholder 2"/>
          <p:cNvSpPr>
            <a:spLocks noGrp="1"/>
          </p:cNvSpPr>
          <p:nvPr>
            <p:ph idx="1"/>
          </p:nvPr>
        </p:nvSpPr>
        <p:spPr>
          <a:xfrm>
            <a:off x="4180114" y="2558893"/>
            <a:ext cx="7933436" cy="4890122"/>
          </a:xfrm>
        </p:spPr>
        <p:txBody>
          <a:bodyPr>
            <a:normAutofit lnSpcReduction="10000"/>
          </a:bodyPr>
          <a:lstStyle/>
          <a:p>
            <a:pPr marL="0" indent="0">
              <a:buNone/>
            </a:pPr>
            <a:r>
              <a:rPr lang="en-US" sz="3600" dirty="0" smtClean="0"/>
              <a:t>A </a:t>
            </a:r>
            <a:r>
              <a:rPr lang="en-US" sz="3600" dirty="0"/>
              <a:t>soul thus kept in possession by the heavenly agencies is </a:t>
            </a:r>
            <a:r>
              <a:rPr lang="en-US" sz="3600" b="1" dirty="0">
                <a:solidFill>
                  <a:srgbClr val="FFC000"/>
                </a:solidFill>
              </a:rPr>
              <a:t>impregnable to the assaults of Satan</a:t>
            </a:r>
            <a:r>
              <a:rPr lang="en-US" sz="3600" dirty="0"/>
              <a:t>. But unless we do yield ourselves to the control of Christ, we shall be dominated by the wicked one” </a:t>
            </a:r>
            <a:endParaRPr lang="en-US" sz="3600" dirty="0" smtClean="0"/>
          </a:p>
          <a:p>
            <a:pPr marL="0" indent="0">
              <a:buNone/>
            </a:pPr>
            <a:r>
              <a:rPr lang="en-US" dirty="0"/>
              <a:t>	</a:t>
            </a:r>
            <a:r>
              <a:rPr lang="en-US" dirty="0" smtClean="0"/>
              <a:t>										</a:t>
            </a:r>
            <a:r>
              <a:rPr lang="en-US" sz="2000" dirty="0" smtClean="0"/>
              <a:t>DA </a:t>
            </a:r>
            <a:r>
              <a:rPr lang="en-US" sz="2000" dirty="0"/>
              <a:t>p. </a:t>
            </a:r>
            <a:r>
              <a:rPr lang="en-US" sz="2000" dirty="0" smtClean="0"/>
              <a:t>324</a:t>
            </a:r>
            <a:endParaRPr lang="en-US" sz="2000" dirty="0"/>
          </a:p>
          <a:p>
            <a:pPr marL="0" indent="0">
              <a:buNone/>
            </a:pPr>
            <a:r>
              <a:rPr lang="en-US" dirty="0"/>
              <a:t/>
            </a:r>
            <a:br>
              <a:rPr lang="en-US" dirty="0"/>
            </a:br>
            <a:endParaRPr lang="en-US" dirty="0"/>
          </a:p>
          <a:p>
            <a:pPr marL="0" indent="0">
              <a:buNone/>
            </a:pPr>
            <a:endParaRPr lang="en-US" dirty="0"/>
          </a:p>
        </p:txBody>
      </p:sp>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45586" y="3447236"/>
            <a:ext cx="3447805" cy="2241396"/>
          </a:xfrm>
          <a:prstGeom prst="rect">
            <a:avLst/>
          </a:prstGeom>
        </p:spPr>
      </p:pic>
    </p:spTree>
    <p:extLst>
      <p:ext uri="{BB962C8B-B14F-4D97-AF65-F5344CB8AC3E}">
        <p14:creationId xmlns:p14="http://schemas.microsoft.com/office/powerpoint/2010/main" val="228106742"/>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12192000" cy="8128000"/>
          </a:xfrm>
          <a:prstGeom prst="rect">
            <a:avLst/>
          </a:prstGeom>
        </p:spPr>
      </p:pic>
      <p:sp>
        <p:nvSpPr>
          <p:cNvPr id="5" name="TextBox 4"/>
          <p:cNvSpPr txBox="1"/>
          <p:nvPr/>
        </p:nvSpPr>
        <p:spPr>
          <a:xfrm>
            <a:off x="691587" y="2336799"/>
            <a:ext cx="8895143" cy="3077766"/>
          </a:xfrm>
          <a:prstGeom prst="rect">
            <a:avLst/>
          </a:prstGeom>
          <a:noFill/>
        </p:spPr>
        <p:txBody>
          <a:bodyPr wrap="square" rtlCol="0">
            <a:spAutoFit/>
          </a:bodyPr>
          <a:lstStyle/>
          <a:p>
            <a:r>
              <a:rPr lang="en-US" sz="4400" dirty="0" smtClean="0">
                <a:solidFill>
                  <a:prstClr val="black"/>
                </a:solidFill>
                <a:latin typeface="AR CENA" panose="02000000000000000000" pitchFamily="2" charset="0"/>
              </a:rPr>
              <a:t>For presentation workbooks, audio and </a:t>
            </a:r>
          </a:p>
          <a:p>
            <a:r>
              <a:rPr lang="en-US" sz="4400" dirty="0" smtClean="0">
                <a:solidFill>
                  <a:prstClr val="black"/>
                </a:solidFill>
                <a:latin typeface="AR CENA" panose="02000000000000000000" pitchFamily="2" charset="0"/>
              </a:rPr>
              <a:t>video resources, and contact information, </a:t>
            </a:r>
          </a:p>
          <a:p>
            <a:r>
              <a:rPr lang="en-US" sz="4400" dirty="0" smtClean="0">
                <a:solidFill>
                  <a:prstClr val="black"/>
                </a:solidFill>
                <a:latin typeface="AR CENA" panose="02000000000000000000" pitchFamily="2" charset="0"/>
              </a:rPr>
              <a:t>visit:</a:t>
            </a:r>
          </a:p>
          <a:p>
            <a:r>
              <a:rPr lang="en-US" sz="4400" dirty="0" smtClean="0">
                <a:solidFill>
                  <a:prstClr val="black"/>
                </a:solidFill>
                <a:latin typeface="AR CENA" panose="02000000000000000000" pitchFamily="2" charset="0"/>
              </a:rPr>
              <a:t>		     </a:t>
            </a:r>
            <a:r>
              <a:rPr lang="en-US" sz="4400" u="sng" dirty="0" smtClean="0">
                <a:solidFill>
                  <a:srgbClr val="B01513">
                    <a:lumMod val="75000"/>
                  </a:srgbClr>
                </a:solidFill>
                <a:latin typeface="AR CENA" panose="02000000000000000000" pitchFamily="2" charset="0"/>
              </a:rPr>
              <a:t>delighting.org</a:t>
            </a:r>
          </a:p>
          <a:p>
            <a:endParaRPr lang="en-US" dirty="0">
              <a:solidFill>
                <a:prstClr val="black"/>
              </a:solidFill>
              <a:latin typeface="AR CENA" panose="02000000000000000000" pitchFamily="2" charset="0"/>
            </a:endParaRPr>
          </a:p>
        </p:txBody>
      </p:sp>
      <p:sp>
        <p:nvSpPr>
          <p:cNvPr id="6" name="TextBox 5"/>
          <p:cNvSpPr txBox="1"/>
          <p:nvPr/>
        </p:nvSpPr>
        <p:spPr>
          <a:xfrm>
            <a:off x="1388961" y="410901"/>
            <a:ext cx="7332457" cy="1384995"/>
          </a:xfrm>
          <a:prstGeom prst="rect">
            <a:avLst/>
          </a:prstGeom>
          <a:noFill/>
        </p:spPr>
        <p:txBody>
          <a:bodyPr wrap="none" rtlCol="0">
            <a:spAutoFit/>
          </a:bodyPr>
          <a:lstStyle/>
          <a:p>
            <a:r>
              <a:rPr lang="en-US" sz="6600" dirty="0" smtClean="0">
                <a:solidFill>
                  <a:prstClr val="black"/>
                </a:solidFill>
                <a:latin typeface="AR DECODE" panose="02000000000000000000" pitchFamily="2" charset="0"/>
              </a:rPr>
              <a:t>Delighting in the Almighty</a:t>
            </a:r>
          </a:p>
          <a:p>
            <a:r>
              <a:rPr lang="en-US" dirty="0" smtClean="0">
                <a:solidFill>
                  <a:prstClr val="black"/>
                </a:solidFill>
              </a:rPr>
              <a:t>by Michael Dant</a:t>
            </a:r>
          </a:p>
        </p:txBody>
      </p:sp>
      <p:sp>
        <p:nvSpPr>
          <p:cNvPr id="7" name="TextBox 6"/>
          <p:cNvSpPr txBox="1"/>
          <p:nvPr/>
        </p:nvSpPr>
        <p:spPr>
          <a:xfrm>
            <a:off x="920187" y="6353190"/>
            <a:ext cx="5172763" cy="646331"/>
          </a:xfrm>
          <a:prstGeom prst="rect">
            <a:avLst/>
          </a:prstGeom>
          <a:noFill/>
        </p:spPr>
        <p:txBody>
          <a:bodyPr wrap="none" rtlCol="0">
            <a:spAutoFit/>
          </a:bodyPr>
          <a:lstStyle/>
          <a:p>
            <a:r>
              <a:rPr lang="en-US" dirty="0" smtClean="0">
                <a:solidFill>
                  <a:prstClr val="black"/>
                </a:solidFill>
              </a:rPr>
              <a:t>Copyright © Michael Dant, 2016. All </a:t>
            </a:r>
            <a:r>
              <a:rPr lang="en-US" smtClean="0">
                <a:solidFill>
                  <a:prstClr val="black"/>
                </a:solidFill>
              </a:rPr>
              <a:t>Rights Reserved.</a:t>
            </a:r>
            <a:endParaRPr lang="en-US" dirty="0" smtClean="0">
              <a:solidFill>
                <a:prstClr val="black"/>
              </a:solidFill>
            </a:endParaRPr>
          </a:p>
          <a:p>
            <a:endParaRPr lang="en-US" dirty="0">
              <a:solidFill>
                <a:prstClr val="black"/>
              </a:solidFill>
            </a:endParaRPr>
          </a:p>
        </p:txBody>
      </p:sp>
    </p:spTree>
    <p:extLst>
      <p:ext uri="{BB962C8B-B14F-4D97-AF65-F5344CB8AC3E}">
        <p14:creationId xmlns:p14="http://schemas.microsoft.com/office/powerpoint/2010/main" val="1471030187"/>
      </p:ext>
    </p:extLst>
  </p:cSld>
  <p:clrMapOvr>
    <a:masterClrMapping/>
  </p:clrMapOvr>
  <mc:AlternateContent xmlns:mc="http://schemas.openxmlformats.org/markup-compatibility/2006" xmlns:p14="http://schemas.microsoft.com/office/powerpoint/2010/main">
    <mc:Choice Requires="p14">
      <p:transition spd="slow" p14:dur="2000" advTm="13072"/>
    </mc:Choice>
    <mc:Fallback xmlns="">
      <p:transition spd="slow" advTm="13072"/>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3793001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secret</a:t>
            </a:r>
            <a:endParaRPr lang="en-US" dirty="0"/>
          </a:p>
        </p:txBody>
      </p:sp>
      <p:sp>
        <p:nvSpPr>
          <p:cNvPr id="3" name="Content Placeholder 2"/>
          <p:cNvSpPr>
            <a:spLocks noGrp="1"/>
          </p:cNvSpPr>
          <p:nvPr>
            <p:ph idx="1"/>
          </p:nvPr>
        </p:nvSpPr>
        <p:spPr>
          <a:xfrm>
            <a:off x="853877" y="2899956"/>
            <a:ext cx="10553826" cy="2823388"/>
          </a:xfrm>
        </p:spPr>
        <p:txBody>
          <a:bodyPr>
            <a:normAutofit/>
          </a:bodyPr>
          <a:lstStyle/>
          <a:p>
            <a:pPr marL="0" indent="0">
              <a:buNone/>
            </a:pPr>
            <a:r>
              <a:rPr lang="en-US" sz="4000" b="1" dirty="0" smtClean="0">
                <a:solidFill>
                  <a:schemeClr val="tx1"/>
                </a:solidFill>
              </a:rPr>
              <a:t>“Here </a:t>
            </a:r>
            <a:r>
              <a:rPr lang="en-US" sz="4000" b="1" dirty="0">
                <a:solidFill>
                  <a:schemeClr val="tx1"/>
                </a:solidFill>
              </a:rPr>
              <a:t>is to be found the secret of the lack of the Spirit and power of God in the revivals of our time” </a:t>
            </a:r>
            <a:endParaRPr lang="en-US" sz="4000" b="1" dirty="0" smtClean="0">
              <a:solidFill>
                <a:schemeClr val="tx1"/>
              </a:solidFill>
            </a:endParaRPr>
          </a:p>
          <a:p>
            <a:pPr marL="0" indent="0">
              <a:buNone/>
            </a:pPr>
            <a:r>
              <a:rPr lang="en-US" sz="4000" b="1" dirty="0" smtClean="0">
                <a:solidFill>
                  <a:schemeClr val="tx1"/>
                </a:solidFill>
              </a:rPr>
              <a:t>	</a:t>
            </a:r>
            <a:r>
              <a:rPr lang="en-US" dirty="0" smtClean="0">
                <a:solidFill>
                  <a:schemeClr val="tx1"/>
                </a:solidFill>
              </a:rPr>
              <a:t>												</a:t>
            </a:r>
            <a:r>
              <a:rPr lang="en-US" sz="2400" dirty="0" smtClean="0">
                <a:solidFill>
                  <a:schemeClr val="tx1"/>
                </a:solidFill>
              </a:rPr>
              <a:t>The </a:t>
            </a:r>
            <a:r>
              <a:rPr lang="en-US" sz="2400" dirty="0">
                <a:solidFill>
                  <a:schemeClr val="tx1"/>
                </a:solidFill>
              </a:rPr>
              <a:t>Great Controversy, p. </a:t>
            </a:r>
            <a:r>
              <a:rPr lang="en-US" sz="2400" dirty="0" smtClean="0">
                <a:solidFill>
                  <a:schemeClr val="tx1"/>
                </a:solidFill>
              </a:rPr>
              <a:t>465</a:t>
            </a:r>
            <a:endParaRPr lang="en-US" sz="2400" dirty="0"/>
          </a:p>
          <a:p>
            <a:endParaRPr lang="en-US" dirty="0"/>
          </a:p>
        </p:txBody>
      </p:sp>
    </p:spTree>
    <p:extLst>
      <p:ext uri="{BB962C8B-B14F-4D97-AF65-F5344CB8AC3E}">
        <p14:creationId xmlns:p14="http://schemas.microsoft.com/office/powerpoint/2010/main" val="64886184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48937" y="3490331"/>
            <a:ext cx="10069557" cy="2518317"/>
          </a:xfrm>
        </p:spPr>
        <p:txBody>
          <a:bodyPr>
            <a:normAutofit/>
          </a:bodyPr>
          <a:lstStyle/>
          <a:p>
            <a:pPr marL="0" indent="0">
              <a:buNone/>
            </a:pPr>
            <a:r>
              <a:rPr lang="en-US" sz="6000" dirty="0" smtClean="0">
                <a:solidFill>
                  <a:schemeClr val="tx1"/>
                </a:solidFill>
              </a:rPr>
              <a:t>How Does a Christian Sin?</a:t>
            </a:r>
          </a:p>
          <a:p>
            <a:pPr marL="0" indent="0">
              <a:buNone/>
            </a:pPr>
            <a:r>
              <a:rPr lang="en-US" sz="6000" dirty="0">
                <a:solidFill>
                  <a:schemeClr val="tx1"/>
                </a:solidFill>
              </a:rPr>
              <a:t> </a:t>
            </a:r>
            <a:r>
              <a:rPr lang="en-US" sz="6000" dirty="0" smtClean="0">
                <a:solidFill>
                  <a:schemeClr val="tx1"/>
                </a:solidFill>
              </a:rPr>
              <a:t>       </a:t>
            </a:r>
            <a:r>
              <a:rPr lang="en-US" sz="4800" dirty="0" smtClean="0">
                <a:solidFill>
                  <a:srgbClr val="FFC000"/>
                </a:solidFill>
              </a:rPr>
              <a:t>Does a Christian Sin?</a:t>
            </a:r>
            <a:endParaRPr lang="en-US" sz="4800" dirty="0">
              <a:solidFill>
                <a:srgbClr val="FFC000"/>
              </a:solidFill>
            </a:endParaRPr>
          </a:p>
        </p:txBody>
      </p:sp>
    </p:spTree>
    <p:extLst>
      <p:ext uri="{BB962C8B-B14F-4D97-AF65-F5344CB8AC3E}">
        <p14:creationId xmlns:p14="http://schemas.microsoft.com/office/powerpoint/2010/main" val="3999203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 sin</a:t>
            </a:r>
            <a:endParaRPr lang="en-US" dirty="0"/>
          </a:p>
        </p:txBody>
      </p:sp>
      <p:sp>
        <p:nvSpPr>
          <p:cNvPr id="3" name="Content Placeholder 2"/>
          <p:cNvSpPr>
            <a:spLocks noGrp="1"/>
          </p:cNvSpPr>
          <p:nvPr>
            <p:ph idx="1"/>
          </p:nvPr>
        </p:nvSpPr>
        <p:spPr>
          <a:xfrm>
            <a:off x="453763" y="2603500"/>
            <a:ext cx="8380854" cy="4254500"/>
          </a:xfrm>
        </p:spPr>
        <p:txBody>
          <a:bodyPr>
            <a:normAutofit fontScale="92500" lnSpcReduction="10000"/>
          </a:bodyPr>
          <a:lstStyle/>
          <a:p>
            <a:r>
              <a:rPr lang="en-US" sz="3900" dirty="0">
                <a:solidFill>
                  <a:schemeClr val="tx1"/>
                </a:solidFill>
              </a:rPr>
              <a:t>“There is not a righteous man on earth who does what is right and never sins”</a:t>
            </a:r>
            <a:r>
              <a:rPr lang="en-US" sz="2800" dirty="0">
                <a:solidFill>
                  <a:schemeClr val="tx1"/>
                </a:solidFill>
              </a:rPr>
              <a:t> </a:t>
            </a:r>
            <a:endParaRPr lang="en-US" sz="2800" dirty="0" smtClean="0">
              <a:solidFill>
                <a:schemeClr val="tx1"/>
              </a:solidFill>
            </a:endParaRPr>
          </a:p>
          <a:p>
            <a:pPr marL="0" indent="0">
              <a:buNone/>
            </a:pPr>
            <a:r>
              <a:rPr lang="en-US" sz="2800" dirty="0" smtClean="0">
                <a:solidFill>
                  <a:schemeClr val="tx1"/>
                </a:solidFill>
              </a:rPr>
              <a:t>							</a:t>
            </a:r>
            <a:r>
              <a:rPr lang="en-US" sz="2000" dirty="0" smtClean="0">
                <a:solidFill>
                  <a:schemeClr val="tx1"/>
                </a:solidFill>
              </a:rPr>
              <a:t>Ecclesiastes 7:20</a:t>
            </a:r>
          </a:p>
          <a:p>
            <a:pPr marL="0" indent="0">
              <a:buNone/>
            </a:pPr>
            <a:endParaRPr lang="en-US" sz="2000" dirty="0">
              <a:solidFill>
                <a:schemeClr val="tx1"/>
              </a:solidFill>
            </a:endParaRPr>
          </a:p>
          <a:p>
            <a:r>
              <a:rPr lang="en-US" sz="3900" dirty="0">
                <a:solidFill>
                  <a:schemeClr val="tx1"/>
                </a:solidFill>
              </a:rPr>
              <a:t>“If You, Lord, should mark iniquities, O Lord, who could stand?”</a:t>
            </a:r>
            <a:r>
              <a:rPr lang="en-US" sz="2800" dirty="0">
                <a:solidFill>
                  <a:schemeClr val="tx1"/>
                </a:solidFill>
              </a:rPr>
              <a:t> </a:t>
            </a:r>
            <a:endParaRPr lang="en-US" sz="2800" dirty="0" smtClean="0">
              <a:solidFill>
                <a:schemeClr val="tx1"/>
              </a:solidFill>
            </a:endParaRPr>
          </a:p>
          <a:p>
            <a:pPr marL="0" indent="0">
              <a:buNone/>
            </a:pPr>
            <a:r>
              <a:rPr lang="en-US" sz="2800" dirty="0" smtClean="0">
                <a:solidFill>
                  <a:schemeClr val="tx1"/>
                </a:solidFill>
              </a:rPr>
              <a:t>							</a:t>
            </a:r>
            <a:r>
              <a:rPr lang="en-US" sz="2000" dirty="0" smtClean="0">
                <a:solidFill>
                  <a:schemeClr val="tx1"/>
                </a:solidFill>
              </a:rPr>
              <a:t>Psalms 130:3</a:t>
            </a:r>
            <a:endParaRPr lang="en-US" sz="2000" dirty="0">
              <a:solidFill>
                <a:schemeClr val="tx1"/>
              </a:solidFill>
            </a:endParaRPr>
          </a:p>
          <a:p>
            <a:endParaRPr lang="en-US" dirty="0"/>
          </a:p>
        </p:txBody>
      </p:sp>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716473" y="1092182"/>
            <a:ext cx="2777987" cy="5126048"/>
          </a:xfrm>
          <a:prstGeom prst="rect">
            <a:avLst/>
          </a:prstGeom>
        </p:spPr>
      </p:pic>
    </p:spTree>
    <p:extLst>
      <p:ext uri="{BB962C8B-B14F-4D97-AF65-F5344CB8AC3E}">
        <p14:creationId xmlns:p14="http://schemas.microsoft.com/office/powerpoint/2010/main" val="3737118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Yellow Orange">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EC7F02AD-9687-440F-A9DF-FAA6F22270D7}"/>
    </a:ext>
  </a:extLst>
</a:theme>
</file>

<file path=ppt/theme/theme2.xml><?xml version="1.0" encoding="utf-8"?>
<a:theme xmlns:a="http://schemas.openxmlformats.org/drawingml/2006/main" name="1_Ion Boardroom">
  <a:themeElements>
    <a:clrScheme name="MyStory">
      <a:dk1>
        <a:sysClr val="windowText" lastClr="000000"/>
      </a:dk1>
      <a:lt1>
        <a:sysClr val="window" lastClr="FFFFFF"/>
      </a:lt1>
      <a:dk2>
        <a:srgbClr val="580A09"/>
      </a:dk2>
      <a:lt2>
        <a:srgbClr val="EBEBEB"/>
      </a:lt2>
      <a:accent1>
        <a:srgbClr val="B01513"/>
      </a:accent1>
      <a:accent2>
        <a:srgbClr val="EA6312"/>
      </a:accent2>
      <a:accent3>
        <a:srgbClr val="E6B729"/>
      </a:accent3>
      <a:accent4>
        <a:srgbClr val="6AAC90"/>
      </a:accent4>
      <a:accent5>
        <a:srgbClr val="5F9C9D"/>
      </a:accent5>
      <a:accent6>
        <a:srgbClr val="9E5E9B"/>
      </a:accent6>
      <a:hlink>
        <a:srgbClr val="58C1BA"/>
      </a:hlink>
      <a:folHlink>
        <a:srgbClr val="9DFFCB"/>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EC7F02AD-9687-440F-A9DF-FAA6F22270D7}"/>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19489</TotalTime>
  <Words>7074</Words>
  <Application>Microsoft Office PowerPoint</Application>
  <PresentationFormat>Widescreen</PresentationFormat>
  <Paragraphs>796</Paragraphs>
  <Slides>65</Slides>
  <Notes>59</Notes>
  <HiddenSlides>1</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65</vt:i4>
      </vt:variant>
    </vt:vector>
  </HeadingPairs>
  <TitlesOfParts>
    <vt:vector size="74" baseType="lpstr">
      <vt:lpstr>AR CENA</vt:lpstr>
      <vt:lpstr>AR DECODE</vt:lpstr>
      <vt:lpstr>Arial</vt:lpstr>
      <vt:lpstr>Calibri</vt:lpstr>
      <vt:lpstr>Century Gothic</vt:lpstr>
      <vt:lpstr>Times New Roman</vt:lpstr>
      <vt:lpstr>Wingdings 3</vt:lpstr>
      <vt:lpstr>Ion Boardroom</vt:lpstr>
      <vt:lpstr>1_Ion Boardroom</vt:lpstr>
      <vt:lpstr>PowerPoint Presentation</vt:lpstr>
      <vt:lpstr>PowerPoint Presentation</vt:lpstr>
      <vt:lpstr>How does a Christian sin?</vt:lpstr>
      <vt:lpstr>PowerPoint Presentation</vt:lpstr>
      <vt:lpstr>PowerPoint Presentation</vt:lpstr>
      <vt:lpstr>The secret</vt:lpstr>
      <vt:lpstr>The secret</vt:lpstr>
      <vt:lpstr>PowerPoint Presentation</vt:lpstr>
      <vt:lpstr>We sin</vt:lpstr>
      <vt:lpstr>We don’t have to sin</vt:lpstr>
      <vt:lpstr>We don’t sin</vt:lpstr>
      <vt:lpstr>We don’t sin</vt:lpstr>
      <vt:lpstr>We sin</vt:lpstr>
      <vt:lpstr>We don’t sin</vt:lpstr>
      <vt:lpstr>PowerPoint Presentation</vt:lpstr>
      <vt:lpstr>Two types of flowers</vt:lpstr>
      <vt:lpstr>Learning about Sin from the Sanctuary</vt:lpstr>
      <vt:lpstr>Learning about Sin from the Sanctuary</vt:lpstr>
      <vt:lpstr>Unintentional Sin</vt:lpstr>
      <vt:lpstr>Unintentional Sin</vt:lpstr>
      <vt:lpstr>Learning about Sin from the Sanctuary</vt:lpstr>
      <vt:lpstr>PowerPoint Presentation</vt:lpstr>
      <vt:lpstr>Learning about Sin from the Sanctuary</vt:lpstr>
      <vt:lpstr>PowerPoint Presentation</vt:lpstr>
      <vt:lpstr>PowerPoint Presentation</vt:lpstr>
      <vt:lpstr>Learning about Sin from the Sanctuary</vt:lpstr>
      <vt:lpstr>Defiant Sin</vt:lpstr>
      <vt:lpstr>Learning about Sin from the Sanctuary</vt:lpstr>
      <vt:lpstr>What type of sin?</vt:lpstr>
      <vt:lpstr>Unintentional sin</vt:lpstr>
      <vt:lpstr>Unintentional sin</vt:lpstr>
      <vt:lpstr>“Can” and “Cannot”</vt:lpstr>
      <vt:lpstr>“Can” and “Cannot”</vt:lpstr>
      <vt:lpstr>Unintentional Sin</vt:lpstr>
      <vt:lpstr>3 Types of unintentional sin</vt:lpstr>
      <vt:lpstr>3 Types of unintentional sin</vt:lpstr>
      <vt:lpstr>3 Types of unintentional sin</vt:lpstr>
      <vt:lpstr>Intentional Sin</vt:lpstr>
      <vt:lpstr>Intentional Sin</vt:lpstr>
      <vt:lpstr>Intentional Sin</vt:lpstr>
      <vt:lpstr>Intentional Sins – 5 things to know</vt:lpstr>
      <vt:lpstr>Intentional Sins – 5 things to know</vt:lpstr>
      <vt:lpstr>PowerPoint Presentation</vt:lpstr>
      <vt:lpstr>Intentional Sins – 5 things to know</vt:lpstr>
      <vt:lpstr>Christ’s Robe does not cover intentional sin</vt:lpstr>
      <vt:lpstr>Christ’s Robe does not cover intentional sin</vt:lpstr>
      <vt:lpstr>Intentional Sins – 5 things to know</vt:lpstr>
      <vt:lpstr>Intentional Sins – 5 things to know</vt:lpstr>
      <vt:lpstr>“Little” things matter</vt:lpstr>
      <vt:lpstr>PowerPoint Presentation</vt:lpstr>
      <vt:lpstr>“Little” things matter</vt:lpstr>
      <vt:lpstr>Intentional Sins – 5 things to know</vt:lpstr>
      <vt:lpstr>We can have consistent victory!</vt:lpstr>
      <vt:lpstr>We can have consistent victory!</vt:lpstr>
      <vt:lpstr>We can have consistent victory!</vt:lpstr>
      <vt:lpstr>Staying out of the mud</vt:lpstr>
      <vt:lpstr>Does a Christian sin?</vt:lpstr>
      <vt:lpstr>Does a Christian sin?</vt:lpstr>
      <vt:lpstr>How does a Christian sin?</vt:lpstr>
      <vt:lpstr>How does a Christian sin?</vt:lpstr>
      <vt:lpstr>How does a Christian sin?</vt:lpstr>
      <vt:lpstr>How does a Christian sin?</vt:lpstr>
      <vt:lpstr>How does a Christian sin?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does a Christian sin?</dc:title>
  <dc:creator>Mike Dant</dc:creator>
  <cp:lastModifiedBy>Mike Dant</cp:lastModifiedBy>
  <cp:revision>148</cp:revision>
  <dcterms:created xsi:type="dcterms:W3CDTF">2015-05-20T15:01:24Z</dcterms:created>
  <dcterms:modified xsi:type="dcterms:W3CDTF">2017-10-07T12:42:20Z</dcterms:modified>
</cp:coreProperties>
</file>