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1" r:id="rId1"/>
    <p:sldMasterId id="2147483863" r:id="rId2"/>
  </p:sldMasterIdLst>
  <p:notesMasterIdLst>
    <p:notesMasterId r:id="rId56"/>
  </p:notesMasterIdLst>
  <p:sldIdLst>
    <p:sldId id="261" r:id="rId3"/>
    <p:sldId id="256" r:id="rId4"/>
    <p:sldId id="262" r:id="rId5"/>
    <p:sldId id="263" r:id="rId6"/>
    <p:sldId id="258" r:id="rId7"/>
    <p:sldId id="259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326" r:id="rId17"/>
    <p:sldId id="273" r:id="rId18"/>
    <p:sldId id="274" r:id="rId19"/>
    <p:sldId id="275" r:id="rId20"/>
    <p:sldId id="276" r:id="rId21"/>
    <p:sldId id="325" r:id="rId22"/>
    <p:sldId id="277" r:id="rId23"/>
    <p:sldId id="278" r:id="rId24"/>
    <p:sldId id="279" r:id="rId25"/>
    <p:sldId id="280" r:id="rId26"/>
    <p:sldId id="321" r:id="rId27"/>
    <p:sldId id="322" r:id="rId28"/>
    <p:sldId id="323" r:id="rId29"/>
    <p:sldId id="331" r:id="rId30"/>
    <p:sldId id="324" r:id="rId31"/>
    <p:sldId id="285" r:id="rId32"/>
    <p:sldId id="286" r:id="rId33"/>
    <p:sldId id="295" r:id="rId34"/>
    <p:sldId id="296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27" r:id="rId44"/>
    <p:sldId id="328" r:id="rId45"/>
    <p:sldId id="329" r:id="rId46"/>
    <p:sldId id="330" r:id="rId47"/>
    <p:sldId id="312" r:id="rId48"/>
    <p:sldId id="314" r:id="rId49"/>
    <p:sldId id="313" r:id="rId50"/>
    <p:sldId id="315" r:id="rId51"/>
    <p:sldId id="316" r:id="rId52"/>
    <p:sldId id="333" r:id="rId53"/>
    <p:sldId id="318" r:id="rId54"/>
    <p:sldId id="332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lLK/SG2PHDcbNSuWl+PASw==" hashData="59ucdHtS0AUFkMFtuURne4glgvRIuSwG9iWS3OmEF9CKjLdJbbsEe0yA1i8dclCZp8gO8cH3R+eGqtvkrSSpM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76EE"/>
    <a:srgbClr val="B889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79968" autoAdjust="0"/>
  </p:normalViewPr>
  <p:slideViewPr>
    <p:cSldViewPr snapToGrid="0">
      <p:cViewPr varScale="1">
        <p:scale>
          <a:sx n="62" d="100"/>
          <a:sy n="62" d="100"/>
        </p:scale>
        <p:origin x="1411" y="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72851-DBE8-4A2C-8DDC-0ED284A880F1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4547F-8876-4787-9B34-AC330153A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29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11111111111111111111111111111111</a:t>
            </a:r>
          </a:p>
          <a:p>
            <a:endParaRPr lang="en-US" dirty="0" smtClean="0"/>
          </a:p>
          <a:p>
            <a:r>
              <a:rPr lang="en-US" dirty="0" smtClean="0"/>
              <a:t>22222222222222222222222222222222</a:t>
            </a:r>
          </a:p>
          <a:p>
            <a:endParaRPr lang="en-US" dirty="0" smtClean="0"/>
          </a:p>
          <a:p>
            <a:r>
              <a:rPr lang="en-US" dirty="0" smtClean="0"/>
              <a:t>33333333333333333333333333333333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04481-22BE-4E33-B5C0-0103790E285C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562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would God withhold blessings?</a:t>
            </a:r>
          </a:p>
          <a:p>
            <a:r>
              <a:rPr lang="en-US" dirty="0" smtClean="0"/>
              <a:t>  Why doesn’t He just</a:t>
            </a:r>
            <a:r>
              <a:rPr lang="en-US" baseline="0" dirty="0" smtClean="0"/>
              <a:t> bestow…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Free will/power of choice</a:t>
            </a:r>
          </a:p>
          <a:p>
            <a:r>
              <a:rPr lang="en-US" baseline="0" dirty="0" smtClean="0"/>
              <a:t>  will not violate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64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Disparity…God wants…God gets</a:t>
            </a:r>
          </a:p>
          <a:p>
            <a:r>
              <a:rPr lang="en-US" dirty="0" smtClean="0"/>
              <a:t>    The</a:t>
            </a:r>
            <a:r>
              <a:rPr lang="en-US" baseline="0" dirty="0" smtClean="0"/>
              <a:t> Great Cosmic Equation</a:t>
            </a:r>
          </a:p>
          <a:p>
            <a:r>
              <a:rPr lang="en-US" dirty="0" smtClean="0"/>
              <a:t>Complex, invisible</a:t>
            </a:r>
          </a:p>
          <a:p>
            <a:r>
              <a:rPr lang="en-US" dirty="0" smtClean="0"/>
              <a:t>[click 3]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12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Mankind’s power</a:t>
            </a:r>
            <a:r>
              <a:rPr lang="en-US" baseline="0" dirty="0" smtClean="0"/>
              <a:t> of choice</a:t>
            </a:r>
          </a:p>
          <a:p>
            <a:r>
              <a:rPr lang="en-US" baseline="0" dirty="0" smtClean="0"/>
              <a:t>    boundaries…God never violate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Ancient Israel for example </a:t>
            </a:r>
          </a:p>
          <a:p>
            <a:r>
              <a:rPr lang="en-US" baseline="0" dirty="0" smtClean="0"/>
              <a:t>  The Lord cries out-His people 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77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But God did not get what He wanted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 concludes by proclaiming 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02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Jesus wept over God’s chosen… [click]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[continued]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08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God had great plans for Israel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but His people chose-turn their backs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God could only cry out [next slide]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384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[read]</a:t>
            </a:r>
          </a:p>
          <a:p>
            <a:r>
              <a:rPr lang="en-US" dirty="0" smtClean="0"/>
              <a:t>Boundaries</a:t>
            </a:r>
          </a:p>
          <a:p>
            <a:r>
              <a:rPr lang="en-US" dirty="0" smtClean="0"/>
              <a:t>Not</a:t>
            </a:r>
            <a:r>
              <a:rPr lang="en-US" baseline="0" dirty="0" smtClean="0"/>
              <a:t> just Israel-</a:t>
            </a:r>
            <a:r>
              <a:rPr lang="en-US" dirty="0" smtClean="0"/>
              <a:t>Since Adam-choose</a:t>
            </a:r>
            <a:r>
              <a:rPr lang="en-US" baseline="0" dirty="0" smtClean="0"/>
              <a:t> self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49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 if power of choice-fight God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 also be used for God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Enoch, Noah, Abraham,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Joseph, Mary, Jesus, Paul, Dorcas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743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beginning-every atom leapt</a:t>
            </a:r>
          </a:p>
          <a:p>
            <a:r>
              <a:rPr lang="en-US" dirty="0" smtClean="0"/>
              <a:t>    God spoke – divided, grouped</a:t>
            </a:r>
          </a:p>
          <a:p>
            <a:r>
              <a:rPr lang="en-US" dirty="0" smtClean="0"/>
              <a:t>Everyone/everything perfectly aligned</a:t>
            </a:r>
          </a:p>
          <a:p>
            <a:r>
              <a:rPr lang="en-US" dirty="0" smtClean="0"/>
              <a:t>Lucifer fell – gaping</a:t>
            </a:r>
            <a:r>
              <a:rPr lang="en-US" baseline="0" dirty="0" smtClean="0"/>
              <a:t> tear in fabric</a:t>
            </a:r>
          </a:p>
          <a:p>
            <a:r>
              <a:rPr lang="en-US" baseline="0" dirty="0" smtClean="0"/>
              <a:t>Adam and Eve fell – gap growing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229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</a:t>
            </a:r>
            <a:r>
              <a:rPr lang="en-US" baseline="0" dirty="0" smtClean="0"/>
              <a:t> is not hopeless</a:t>
            </a:r>
          </a:p>
          <a:p>
            <a:r>
              <a:rPr lang="en-US" baseline="0" dirty="0" smtClean="0"/>
              <a:t>   Great Controversy</a:t>
            </a:r>
          </a:p>
          <a:p>
            <a:r>
              <a:rPr lang="en-US" baseline="0" dirty="0" smtClean="0"/>
              <a:t>God working to realign</a:t>
            </a:r>
          </a:p>
          <a:p>
            <a:r>
              <a:rPr lang="en-US" baseline="0" dirty="0" smtClean="0"/>
              <a:t>Soon equation will be [click 3]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4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Copyright ©2017, Michael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All Rights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Reserved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334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GCE work in practical terms?</a:t>
            </a:r>
          </a:p>
          <a:p>
            <a:r>
              <a:rPr lang="en-US" dirty="0" smtClean="0"/>
              <a:t>Jesus, parable</a:t>
            </a:r>
            <a:r>
              <a:rPr lang="en-US" baseline="0" dirty="0" smtClean="0"/>
              <a:t> of sower – 4 soils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 4]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0F2E7-8504-4DDB-BC36-C0AE08B58A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154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baseline="0" dirty="0" smtClean="0"/>
              <a:t>Hardened path – some blessings</a:t>
            </a:r>
          </a:p>
          <a:p>
            <a:r>
              <a:rPr lang="en-US" baseline="0" dirty="0" smtClean="0"/>
              <a:t>  God’s will held back-boundaries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940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Lukewarm Christian</a:t>
            </a:r>
          </a:p>
          <a:p>
            <a:r>
              <a:rPr lang="en-US" dirty="0" smtClean="0"/>
              <a:t>  choices allow God</a:t>
            </a:r>
            <a:r>
              <a:rPr lang="en-US" baseline="0" dirty="0" smtClean="0"/>
              <a:t> more freedom</a:t>
            </a:r>
          </a:p>
          <a:p>
            <a:endParaRPr lang="en-US" baseline="0" dirty="0" smtClean="0"/>
          </a:p>
          <a:p>
            <a:r>
              <a:rPr lang="en-US" baseline="0" dirty="0" smtClean="0"/>
              <a:t>Rocky soil vs. Thorny soil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869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beautiful picture of GCE is</a:t>
            </a:r>
          </a:p>
          <a:p>
            <a:r>
              <a:rPr lang="en-US" dirty="0" smtClean="0"/>
              <a:t>   fully surrendered – good soil</a:t>
            </a:r>
          </a:p>
          <a:p>
            <a:endParaRPr lang="en-US" dirty="0" smtClean="0"/>
          </a:p>
          <a:p>
            <a:r>
              <a:rPr lang="en-US" dirty="0" smtClean="0"/>
              <a:t>God</a:t>
            </a:r>
            <a:r>
              <a:rPr lang="en-US" baseline="0" dirty="0" smtClean="0"/>
              <a:t> is able to envelope them…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[continued]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01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Because of collective free will</a:t>
            </a:r>
          </a:p>
          <a:p>
            <a:r>
              <a:rPr lang="en-US" baseline="0" dirty="0" smtClean="0"/>
              <a:t>   Earth’s choice to turn away</a:t>
            </a:r>
          </a:p>
          <a:p>
            <a:r>
              <a:rPr lang="en-US" baseline="0" dirty="0" smtClean="0"/>
              <a:t>   Satan is still allowed</a:t>
            </a:r>
          </a:p>
          <a:p>
            <a:r>
              <a:rPr lang="en-US" baseline="0" dirty="0" smtClean="0"/>
              <a:t>Filtered through God’s good</a:t>
            </a:r>
          </a:p>
          <a:p>
            <a:r>
              <a:rPr lang="en-US" baseline="0" dirty="0" smtClean="0"/>
              <a:t>  [click]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971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 difference…choices</a:t>
            </a:r>
          </a:p>
          <a:p>
            <a:r>
              <a:rPr lang="en-US" dirty="0" smtClean="0"/>
              <a:t>  hardened-path  ungodly</a:t>
            </a:r>
          </a:p>
          <a:p>
            <a:r>
              <a:rPr lang="en-US" baseline="0" dirty="0" smtClean="0"/>
              <a:t>  rocky soil           lukewarm</a:t>
            </a:r>
          </a:p>
          <a:p>
            <a:r>
              <a:rPr lang="en-US" baseline="0" dirty="0" smtClean="0"/>
              <a:t>  thorny soil         lukewarm</a:t>
            </a:r>
          </a:p>
          <a:p>
            <a:r>
              <a:rPr lang="en-US" baseline="0" dirty="0" smtClean="0"/>
              <a:t>  good soil           surrendered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202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God</a:t>
            </a:r>
            <a:r>
              <a:rPr lang="en-US" baseline="0" dirty="0" smtClean="0"/>
              <a:t> has given us power-choice</a:t>
            </a:r>
          </a:p>
          <a:p>
            <a:endParaRPr lang="en-US" baseline="0" dirty="0" smtClean="0"/>
          </a:p>
          <a:p>
            <a:r>
              <a:rPr lang="en-US" baseline="0" dirty="0" smtClean="0"/>
              <a:t>Purpose is not to “do”-but “let”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have no power to “do” [click]</a:t>
            </a:r>
            <a:endParaRPr lang="en-US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0289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our power of choice</a:t>
            </a:r>
          </a:p>
          <a:p>
            <a:r>
              <a:rPr lang="en-US" dirty="0" smtClean="0"/>
              <a:t>  allow God to push/reshape bound.</a:t>
            </a:r>
          </a:p>
          <a:p>
            <a:endParaRPr lang="en-US" dirty="0" smtClean="0"/>
          </a:p>
          <a:p>
            <a:r>
              <a:rPr lang="en-US" dirty="0" smtClean="0"/>
              <a:t>Great Controversy-God wants/gets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226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GCE teaches</a:t>
            </a:r>
            <a:r>
              <a:rPr lang="en-US" baseline="0" dirty="0" smtClean="0"/>
              <a:t> one-most important</a:t>
            </a:r>
          </a:p>
          <a:p>
            <a:r>
              <a:rPr lang="en-US" baseline="0" dirty="0" smtClean="0"/>
              <a:t>[click] Only God can do it…</a:t>
            </a:r>
          </a:p>
          <a:p>
            <a:r>
              <a:rPr lang="en-US" baseline="0" dirty="0" smtClean="0"/>
              <a:t>No matter what “it” is…</a:t>
            </a:r>
          </a:p>
          <a:p>
            <a:r>
              <a:rPr lang="en-US" baseline="0" dirty="0" smtClean="0"/>
              <a:t>God has given us power of choice</a:t>
            </a:r>
          </a:p>
          <a:p>
            <a:r>
              <a:rPr lang="en-US" baseline="0" dirty="0" smtClean="0"/>
              <a:t>Only difference-four types of soil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314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scriptures admonish us: [click]</a:t>
            </a:r>
          </a:p>
          <a:p>
            <a:r>
              <a:rPr lang="en-US" dirty="0" smtClean="0"/>
              <a:t>world-misaligned-pushes</a:t>
            </a:r>
            <a:r>
              <a:rPr lang="en-US" baseline="0" dirty="0" smtClean="0"/>
              <a:t> God away</a:t>
            </a:r>
          </a:p>
          <a:p>
            <a:r>
              <a:rPr lang="en-US" baseline="0" dirty="0" smtClean="0"/>
              <a:t>Only in transformational alignment…</a:t>
            </a:r>
          </a:p>
          <a:p>
            <a:r>
              <a:rPr lang="en-US" baseline="0" dirty="0" smtClean="0"/>
              <a:t>   “good and acceptable and perfect”</a:t>
            </a:r>
          </a:p>
          <a:p>
            <a:r>
              <a:rPr lang="en-US" baseline="0" dirty="0" smtClean="0"/>
              <a:t>Romans 12:1 – living &amp; </a:t>
            </a:r>
            <a:r>
              <a:rPr lang="en-US" baseline="0" smtClean="0"/>
              <a:t>holy sacrifice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26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Scripture: Psalms</a:t>
            </a:r>
            <a:r>
              <a:rPr lang="en-US" baseline="0" dirty="0" smtClean="0"/>
              <a:t> 81:10</a:t>
            </a:r>
            <a:endParaRPr lang="en-US" dirty="0" smtClean="0"/>
          </a:p>
          <a:p>
            <a:r>
              <a:rPr lang="en-US" dirty="0" smtClean="0"/>
              <a:t>Hymn #1:</a:t>
            </a:r>
            <a:r>
              <a:rPr lang="en-US" baseline="0" dirty="0" smtClean="0"/>
              <a:t> 567 Have Thine Own Way, Lord</a:t>
            </a:r>
          </a:p>
          <a:p>
            <a:r>
              <a:rPr lang="en-US" dirty="0" smtClean="0"/>
              <a:t>Hymn #2: 322</a:t>
            </a:r>
            <a:r>
              <a:rPr lang="en-US" baseline="0" dirty="0" smtClean="0"/>
              <a:t> Nothing Between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295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GCE helps us </a:t>
            </a:r>
            <a:r>
              <a:rPr lang="en-US" baseline="0" dirty="0" err="1" smtClean="0">
                <a:solidFill>
                  <a:schemeClr val="bg1"/>
                </a:solidFill>
              </a:rPr>
              <a:t>understaznd</a:t>
            </a:r>
            <a:r>
              <a:rPr lang="en-US" baseline="0" dirty="0" smtClean="0">
                <a:solidFill>
                  <a:schemeClr val="bg1"/>
                </a:solidFill>
              </a:rPr>
              <a:t>…prayer</a:t>
            </a:r>
          </a:p>
          <a:p>
            <a:r>
              <a:rPr lang="en-US" baseline="0" dirty="0" smtClean="0">
                <a:solidFill>
                  <a:schemeClr val="bg1"/>
                </a:solidFill>
              </a:rPr>
              <a:t>Prayers put our will on record</a:t>
            </a:r>
          </a:p>
          <a:p>
            <a:endParaRPr lang="en-US" baseline="0" dirty="0" smtClean="0">
              <a:solidFill>
                <a:schemeClr val="bg1"/>
              </a:solidFill>
            </a:endParaRPr>
          </a:p>
          <a:p>
            <a:r>
              <a:rPr lang="en-US" baseline="0" dirty="0" smtClean="0">
                <a:solidFill>
                  <a:schemeClr val="bg1"/>
                </a:solidFill>
              </a:rPr>
              <a:t>Practical/tangible-put our choices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We know that: [click]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512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Understand</a:t>
            </a:r>
            <a:r>
              <a:rPr lang="en-US" baseline="0" dirty="0" smtClean="0"/>
              <a:t> woman-unjust judge</a:t>
            </a:r>
          </a:p>
          <a:p>
            <a:endParaRPr lang="en-US" baseline="0" dirty="0" smtClean="0"/>
          </a:p>
          <a:p>
            <a:r>
              <a:rPr lang="en-US" baseline="0" dirty="0" smtClean="0"/>
              <a:t>Jesus told parable: [click]</a:t>
            </a:r>
          </a:p>
          <a:p>
            <a:endParaRPr lang="en-US" baseline="0" dirty="0" smtClean="0"/>
          </a:p>
          <a:p>
            <a:r>
              <a:rPr lang="en-US" baseline="0" dirty="0" smtClean="0"/>
              <a:t>Cellphone charger/ sun warming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6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Perhaps</a:t>
            </a:r>
            <a:r>
              <a:rPr lang="en-US" baseline="0" dirty="0" smtClean="0"/>
              <a:t> most </a:t>
            </a:r>
            <a:r>
              <a:rPr lang="en-US" baseline="0" dirty="0" err="1" smtClean="0"/>
              <a:t>powerfuly</a:t>
            </a:r>
            <a:r>
              <a:rPr lang="en-US" baseline="0" dirty="0" smtClean="0"/>
              <a:t> story</a:t>
            </a:r>
          </a:p>
          <a:p>
            <a:r>
              <a:rPr lang="en-US" baseline="0" dirty="0" smtClean="0"/>
              <a:t>  teaching-putting will on side of</a:t>
            </a:r>
          </a:p>
          <a:p>
            <a:r>
              <a:rPr lang="en-US" baseline="0" dirty="0" smtClean="0"/>
              <a:t>      Story of mighty general </a:t>
            </a:r>
            <a:r>
              <a:rPr lang="en-US" baseline="0" dirty="0" err="1" smtClean="0"/>
              <a:t>Naaman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Hardened-path-pagan idol worship.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447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God</a:t>
            </a:r>
            <a:r>
              <a:rPr lang="en-US" baseline="0" dirty="0" smtClean="0"/>
              <a:t> in His mercy withdraws</a:t>
            </a:r>
          </a:p>
          <a:p>
            <a:r>
              <a:rPr lang="en-US" baseline="0" dirty="0" smtClean="0"/>
              <a:t>   allows devil to make leper</a:t>
            </a:r>
          </a:p>
          <a:p>
            <a:r>
              <a:rPr lang="en-US" baseline="0" dirty="0" smtClean="0"/>
              <a:t>   </a:t>
            </a:r>
            <a:r>
              <a:rPr lang="en-US" baseline="0" dirty="0" err="1" smtClean="0"/>
              <a:t>uncleanest</a:t>
            </a:r>
            <a:r>
              <a:rPr lang="en-US" baseline="0" dirty="0" smtClean="0"/>
              <a:t> of the unclean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Nothing strike terror-fall apart-die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904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Diagram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Naaman</a:t>
            </a:r>
            <a:endParaRPr lang="en-US" baseline="0" dirty="0" smtClean="0"/>
          </a:p>
          <a:p>
            <a:r>
              <a:rPr lang="en-US" baseline="0" dirty="0" smtClean="0"/>
              <a:t>  Blessed a little  </a:t>
            </a:r>
          </a:p>
          <a:p>
            <a:r>
              <a:rPr lang="en-US" baseline="0" dirty="0" smtClean="0"/>
              <a:t>  Not letting God heal him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 can God possibly get through?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178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</a:t>
            </a:r>
            <a:r>
              <a:rPr lang="en-US" baseline="0" dirty="0" smtClean="0"/>
              <a:t> I – Little, no-name girl</a:t>
            </a:r>
          </a:p>
          <a:p>
            <a:r>
              <a:rPr lang="en-US" dirty="0" smtClean="0"/>
              <a:t>Shares her faith [click]</a:t>
            </a:r>
          </a:p>
          <a:p>
            <a:endParaRPr lang="en-US" dirty="0" smtClean="0"/>
          </a:p>
          <a:p>
            <a:r>
              <a:rPr lang="en-US" dirty="0" err="1" smtClean="0"/>
              <a:t>Naaman</a:t>
            </a:r>
            <a:r>
              <a:rPr lang="en-US" dirty="0" smtClean="0"/>
              <a:t> grasping at straws…</a:t>
            </a:r>
          </a:p>
          <a:p>
            <a:r>
              <a:rPr lang="en-US" dirty="0" smtClean="0"/>
              <a:t>   goes to find the mighty prophet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454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Because of the little girl’s faith</a:t>
            </a:r>
          </a:p>
          <a:p>
            <a:r>
              <a:rPr lang="en-US" dirty="0" smtClean="0"/>
              <a:t>    and </a:t>
            </a:r>
            <a:r>
              <a:rPr lang="en-US" dirty="0" err="1" smtClean="0"/>
              <a:t>Naaman’s</a:t>
            </a:r>
            <a:r>
              <a:rPr lang="en-US" dirty="0" smtClean="0"/>
              <a:t> act</a:t>
            </a:r>
          </a:p>
          <a:p>
            <a:endParaRPr lang="en-US" dirty="0" smtClean="0"/>
          </a:p>
          <a:p>
            <a:r>
              <a:rPr lang="en-US" dirty="0" smtClean="0"/>
              <a:t>  God is able to move boundary</a:t>
            </a:r>
          </a:p>
          <a:p>
            <a:r>
              <a:rPr lang="en-US" dirty="0" smtClean="0"/>
              <a:t>Meets King of</a:t>
            </a:r>
            <a:r>
              <a:rPr lang="en-US" baseline="0" dirty="0" smtClean="0"/>
              <a:t> Israel- faith shrinks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892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 2–Goes </a:t>
            </a:r>
            <a:r>
              <a:rPr lang="en-US" baseline="0" dirty="0" smtClean="0"/>
              <a:t>to Elisha-Great man-faith</a:t>
            </a:r>
          </a:p>
          <a:p>
            <a:endParaRPr lang="en-US" baseline="0" dirty="0" smtClean="0"/>
          </a:p>
          <a:p>
            <a:r>
              <a:rPr lang="en-US" baseline="0" dirty="0" smtClean="0"/>
              <a:t>Elisha refuses to meet-gives command</a:t>
            </a:r>
          </a:p>
          <a:p>
            <a:r>
              <a:rPr lang="en-US" baseline="0" dirty="0" smtClean="0"/>
              <a:t>   Why Jordan?  Why 7 times?</a:t>
            </a:r>
          </a:p>
          <a:p>
            <a:r>
              <a:rPr lang="en-US" baseline="0" dirty="0" err="1" smtClean="0"/>
              <a:t>Naaman</a:t>
            </a:r>
            <a:r>
              <a:rPr lang="en-US" baseline="0" dirty="0" smtClean="0"/>
              <a:t> furious – servants humble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749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 3 -</a:t>
            </a:r>
            <a:r>
              <a:rPr lang="en-US" baseline="0" dirty="0" smtClean="0"/>
              <a:t> </a:t>
            </a:r>
            <a:r>
              <a:rPr lang="en-US" dirty="0" smtClean="0"/>
              <a:t>Dips once in the Jordan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770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Dips again into the Jordan</a:t>
            </a:r>
          </a:p>
          <a:p>
            <a:endParaRPr lang="en-US" dirty="0" smtClean="0"/>
          </a:p>
          <a:p>
            <a:r>
              <a:rPr lang="en-US" dirty="0" smtClean="0"/>
              <a:t>Seven times – each</a:t>
            </a:r>
            <a:r>
              <a:rPr lang="en-US" baseline="0" dirty="0" smtClean="0"/>
              <a:t> time closer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53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680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Until seventh dip</a:t>
            </a:r>
          </a:p>
          <a:p>
            <a:r>
              <a:rPr lang="en-US" dirty="0" smtClean="0"/>
              <a:t>Cured of physical leprosy</a:t>
            </a:r>
          </a:p>
          <a:p>
            <a:endParaRPr lang="en-US" dirty="0" smtClean="0"/>
          </a:p>
          <a:p>
            <a:r>
              <a:rPr lang="en-US" dirty="0" smtClean="0"/>
              <a:t>But also cured of spiritual leprosy</a:t>
            </a:r>
          </a:p>
          <a:p>
            <a:r>
              <a:rPr lang="en-US" dirty="0" smtClean="0"/>
              <a:t>[Next slide]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50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Return to Elisha,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Naaman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procl</a:t>
            </a:r>
            <a:r>
              <a:rPr lang="en-US" baseline="0" dirty="0" smtClean="0"/>
              <a:t>. [click]</a:t>
            </a:r>
          </a:p>
          <a:p>
            <a:r>
              <a:rPr lang="en-US" dirty="0" smtClean="0"/>
              <a:t>Took choices-</a:t>
            </a:r>
            <a:r>
              <a:rPr lang="en-US" baseline="0" dirty="0" smtClean="0"/>
              <a:t>girl, prophet, 7 dips</a:t>
            </a:r>
          </a:p>
          <a:p>
            <a:r>
              <a:rPr lang="en-US" baseline="0" dirty="0" smtClean="0"/>
              <a:t>    but God succeeded-miraculously</a:t>
            </a:r>
          </a:p>
          <a:p>
            <a:r>
              <a:rPr lang="en-US" baseline="0" dirty="0" smtClean="0"/>
              <a:t>The purpose – not to “do” – to “let”</a:t>
            </a:r>
          </a:p>
          <a:p>
            <a:r>
              <a:rPr lang="en-US" baseline="0" dirty="0" smtClean="0"/>
              <a:t>Only God can do it…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669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Throughout scripture-jobs to do</a:t>
            </a:r>
          </a:p>
          <a:p>
            <a:r>
              <a:rPr lang="en-US" dirty="0" smtClean="0"/>
              <a:t>Putting</a:t>
            </a:r>
            <a:r>
              <a:rPr lang="en-US" baseline="0" dirty="0" smtClean="0"/>
              <a:t> will on side of God-miracles</a:t>
            </a:r>
          </a:p>
          <a:p>
            <a:r>
              <a:rPr lang="en-US" baseline="0" dirty="0" smtClean="0"/>
              <a:t>[click 3]</a:t>
            </a:r>
          </a:p>
          <a:p>
            <a:r>
              <a:rPr lang="en-US" baseline="0" dirty="0" smtClean="0"/>
              <a:t>There is no intrinsic power…</a:t>
            </a:r>
          </a:p>
          <a:p>
            <a:r>
              <a:rPr lang="en-US" baseline="0" dirty="0" smtClean="0"/>
              <a:t>Power is in the choices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6260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Great Controversy all-power-choice</a:t>
            </a:r>
          </a:p>
          <a:p>
            <a:r>
              <a:rPr lang="en-US" dirty="0" smtClean="0"/>
              <a:t>Mankind has collectively-individually</a:t>
            </a:r>
          </a:p>
          <a:p>
            <a:r>
              <a:rPr lang="en-US" dirty="0" smtClean="0"/>
              <a:t>   we inhibit</a:t>
            </a:r>
            <a:r>
              <a:rPr lang="en-US" baseline="0" dirty="0" smtClean="0"/>
              <a:t> God has He battles</a:t>
            </a:r>
          </a:p>
          <a:p>
            <a:r>
              <a:rPr lang="en-US" baseline="0" dirty="0" smtClean="0"/>
              <a:t>Wonderful news-GC coming to end</a:t>
            </a:r>
          </a:p>
          <a:p>
            <a:r>
              <a:rPr lang="en-US" baseline="0" dirty="0" smtClean="0"/>
              <a:t>Once again Get gets to do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023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Right now God is</a:t>
            </a:r>
            <a:r>
              <a:rPr lang="en-US" baseline="0" dirty="0" smtClean="0"/>
              <a:t> calling His people</a:t>
            </a:r>
          </a:p>
          <a:p>
            <a:r>
              <a:rPr lang="en-US" baseline="0" dirty="0" smtClean="0"/>
              <a:t>  “choose to let”</a:t>
            </a:r>
            <a:endParaRPr lang="en-US" dirty="0" smtClean="0"/>
          </a:p>
          <a:p>
            <a:r>
              <a:rPr lang="en-US" dirty="0" smtClean="0"/>
              <a:t>[continued]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1648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ultimate “choosing to let” surrender</a:t>
            </a:r>
          </a:p>
          <a:p>
            <a:endParaRPr lang="en-US" dirty="0" smtClean="0"/>
          </a:p>
          <a:p>
            <a:r>
              <a:rPr lang="en-US" dirty="0" smtClean="0"/>
              <a:t>Committing all our choices</a:t>
            </a:r>
          </a:p>
          <a:p>
            <a:r>
              <a:rPr lang="en-US" dirty="0" smtClean="0"/>
              <a:t>God is actively seeking those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68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Jean-Francois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Gravelet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better known-“The Great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Blondin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Famous for Niagara Gorge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1,100 foot rope,3 1/4 inches, 160 high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[continued]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071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Death-defying variations</a:t>
            </a:r>
          </a:p>
          <a:p>
            <a:r>
              <a:rPr lang="en-US" dirty="0" smtClean="0"/>
              <a:t> 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blindfolded, walking on stilts,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pushing wheelbarrow, backwards.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Cooking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omelette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56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August 14, 1859, Harry Colcord,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Before crossing said</a:t>
            </a:r>
            <a:r>
              <a:rPr lang="en-US" baseline="0" dirty="0" smtClean="0"/>
              <a:t> to Harry [click]</a:t>
            </a:r>
          </a:p>
          <a:p>
            <a:endParaRPr lang="en-US" dirty="0" smtClean="0"/>
          </a:p>
          <a:p>
            <a:r>
              <a:rPr lang="en-US" dirty="0" smtClean="0"/>
              <a:t>[continued]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7102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 illustration of Christian life</a:t>
            </a:r>
          </a:p>
          <a:p>
            <a:r>
              <a:rPr lang="en-US" dirty="0" smtClean="0"/>
              <a:t>God seeking to safely-trouble</a:t>
            </a:r>
            <a:r>
              <a:rPr lang="en-US" baseline="0" dirty="0" smtClean="0"/>
              <a:t> waters</a:t>
            </a:r>
          </a:p>
          <a:p>
            <a:r>
              <a:rPr lang="en-US" baseline="0" dirty="0" smtClean="0"/>
              <a:t>Free will-must consent, willfully submit</a:t>
            </a:r>
          </a:p>
          <a:p>
            <a:r>
              <a:rPr lang="en-US" baseline="0" dirty="0" smtClean="0"/>
              <a:t>[continued]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45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is much…Christ.</a:t>
            </a:r>
            <a:r>
              <a:rPr lang="en-US" baseline="0" dirty="0" smtClean="0"/>
              <a:t> </a:t>
            </a:r>
            <a:r>
              <a:rPr lang="en-US" dirty="0" smtClean="0"/>
              <a:t>life-little sense</a:t>
            </a:r>
          </a:p>
          <a:p>
            <a:r>
              <a:rPr lang="en-US" baseline="0" dirty="0" smtClean="0"/>
              <a:t>   Have you ever wondered [</a:t>
            </a:r>
            <a:r>
              <a:rPr lang="en-US" dirty="0" smtClean="0"/>
              <a:t>click</a:t>
            </a:r>
            <a:r>
              <a:rPr lang="en-US" baseline="0" dirty="0" smtClean="0"/>
              <a:t> 3]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Great Controversy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Great Cosmic Equation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Question image mark source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https://www.google.com/search?q=question+mark&amp;rlz=1C1CHBF_enUS769US769&amp;tbm=isch&amp;source=lnt&amp;tbs=sur:fc&amp;sa=X&amp;ved=0ahUKEwiM1N6L3ajXAhXs7oMKHT-bDVcQpwUIHw&amp;biw=1423&amp;bih=670&amp;dpr=2.25#imgrc=fM43pBU1YkM9HM: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38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God is teaching us to</a:t>
            </a:r>
          </a:p>
          <a:p>
            <a:r>
              <a:rPr lang="en-US" dirty="0" smtClean="0"/>
              <a:t>    “look up”, be one with Him</a:t>
            </a:r>
          </a:p>
          <a:p>
            <a:r>
              <a:rPr lang="en-US" dirty="0" smtClean="0"/>
              <a:t>    put our lives unresistingly</a:t>
            </a:r>
          </a:p>
          <a:p>
            <a:r>
              <a:rPr lang="en-US" dirty="0" smtClean="0"/>
              <a:t>    sway</a:t>
            </a:r>
            <a:r>
              <a:rPr lang="en-US" baseline="0" dirty="0" smtClean="0"/>
              <a:t> with Him, balance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235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Life-changing miracle of surrender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   just a choice away. And it is our choice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[continued]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444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[click – read]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2931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Only God can do it…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[call]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914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Astounding paradox – God-not get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disease, sorrow, pain, or suffering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God…everyone would be :[click 3]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God got His way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Earth…like heaven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92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God</a:t>
            </a:r>
            <a:r>
              <a:rPr lang="en-US" baseline="0" dirty="0" smtClean="0"/>
              <a:t> does not ALWAYS get…</a:t>
            </a:r>
          </a:p>
          <a:p>
            <a:r>
              <a:rPr lang="en-US" baseline="0" dirty="0" smtClean="0"/>
              <a:t>In fact…seems… SELDOM</a:t>
            </a:r>
          </a:p>
          <a:p>
            <a:r>
              <a:rPr lang="en-US" baseline="0" dirty="0" smtClean="0"/>
              <a:t>United States, 2015,None God’s will</a:t>
            </a:r>
          </a:p>
          <a:p>
            <a:r>
              <a:rPr lang="en-US" baseline="0" dirty="0" smtClean="0"/>
              <a:t>    [Click 3]</a:t>
            </a:r>
          </a:p>
          <a:p>
            <a:r>
              <a:rPr lang="en-US" baseline="0" dirty="0" smtClean="0"/>
              <a:t>Zero in heaven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42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Staggering reality-God does not</a:t>
            </a:r>
            <a:r>
              <a:rPr lang="en-US" baseline="0" dirty="0" smtClean="0"/>
              <a:t> get…</a:t>
            </a:r>
          </a:p>
          <a:p>
            <a:r>
              <a:rPr lang="en-US" baseline="0" dirty="0" smtClean="0"/>
              <a:t>The Almighty God cries out [click]</a:t>
            </a:r>
          </a:p>
          <a:p>
            <a:r>
              <a:rPr lang="en-US" baseline="0" dirty="0" smtClean="0"/>
              <a:t>Can’t you just see…?</a:t>
            </a:r>
          </a:p>
          <a:p>
            <a:r>
              <a:rPr lang="en-US" baseline="0" dirty="0" smtClean="0"/>
              <a:t>What more-God do? Heal, </a:t>
            </a:r>
            <a:r>
              <a:rPr lang="en-US" baseline="0" dirty="0" err="1" smtClean="0"/>
              <a:t>prot.</a:t>
            </a:r>
            <a:r>
              <a:rPr lang="en-US" baseline="0" dirty="0" smtClean="0"/>
              <a:t>, save</a:t>
            </a:r>
          </a:p>
          <a:p>
            <a:r>
              <a:rPr lang="en-US" baseline="0" dirty="0" smtClean="0"/>
              <a:t>God longs to do more than He gets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39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does </a:t>
            </a:r>
            <a:r>
              <a:rPr lang="en-US" dirty="0" err="1" smtClean="0"/>
              <a:t>Omnip</a:t>
            </a:r>
            <a:r>
              <a:rPr lang="en-US" dirty="0" smtClean="0"/>
              <a:t>. fail to get his way?</a:t>
            </a:r>
          </a:p>
          <a:p>
            <a:r>
              <a:rPr lang="en-US" dirty="0" smtClean="0"/>
              <a:t>Who/What holds Him back?</a:t>
            </a:r>
          </a:p>
          <a:p>
            <a:endParaRPr lang="en-US" dirty="0" smtClean="0"/>
          </a:p>
          <a:p>
            <a:r>
              <a:rPr lang="en-US" dirty="0" smtClean="0"/>
              <a:t>No</a:t>
            </a:r>
            <a:r>
              <a:rPr lang="en-US" baseline="0" dirty="0" smtClean="0"/>
              <a:t> one/nothing stop God</a:t>
            </a:r>
          </a:p>
          <a:p>
            <a:r>
              <a:rPr lang="en-US" baseline="0" dirty="0" smtClean="0"/>
              <a:t>   except God Himself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4547F-8876-4787-9B34-AC330153A8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94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F40F-88BC-4BD3-96C4-457161837612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99623-C3DD-4CF5-8CFB-B57D408D2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53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F40F-88BC-4BD3-96C4-457161837612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99623-C3DD-4CF5-8CFB-B57D408D2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39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F40F-88BC-4BD3-96C4-457161837612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99623-C3DD-4CF5-8CFB-B57D408D2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59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E3C7-48D1-4568-9AEC-FC48BBECEB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BC900-7E85-4169-B768-C9D73605EC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71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E3C7-48D1-4568-9AEC-FC48BBECEB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BC900-7E85-4169-B768-C9D73605EC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910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E3C7-48D1-4568-9AEC-FC48BBECEB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BC900-7E85-4169-B768-C9D73605EC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015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E3C7-48D1-4568-9AEC-FC48BBECEB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BC900-7E85-4169-B768-C9D73605EC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732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E3C7-48D1-4568-9AEC-FC48BBECEB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BC900-7E85-4169-B768-C9D73605EC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19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E3C7-48D1-4568-9AEC-FC48BBECEB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BC900-7E85-4169-B768-C9D73605EC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69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E3C7-48D1-4568-9AEC-FC48BBECEB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BC900-7E85-4169-B768-C9D73605EC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492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E3C7-48D1-4568-9AEC-FC48BBECEB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BC900-7E85-4169-B768-C9D73605EC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962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F40F-88BC-4BD3-96C4-457161837612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99623-C3DD-4CF5-8CFB-B57D408D2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98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E3C7-48D1-4568-9AEC-FC48BBECEB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BC900-7E85-4169-B768-C9D73605EC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056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E3C7-48D1-4568-9AEC-FC48BBECEB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BC900-7E85-4169-B768-C9D73605EC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2236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E3C7-48D1-4568-9AEC-FC48BBECEB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BC900-7E85-4169-B768-C9D73605EC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71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F40F-88BC-4BD3-96C4-457161837612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99623-C3DD-4CF5-8CFB-B57D408D2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03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F40F-88BC-4BD3-96C4-457161837612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99623-C3DD-4CF5-8CFB-B57D408D2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00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F40F-88BC-4BD3-96C4-457161837612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99623-C3DD-4CF5-8CFB-B57D408D2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04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F40F-88BC-4BD3-96C4-457161837612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99623-C3DD-4CF5-8CFB-B57D408D2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83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F40F-88BC-4BD3-96C4-457161837612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99623-C3DD-4CF5-8CFB-B57D408D2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4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F40F-88BC-4BD3-96C4-457161837612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99623-C3DD-4CF5-8CFB-B57D408D2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099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F40F-88BC-4BD3-96C4-457161837612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99623-C3DD-4CF5-8CFB-B57D408D2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5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6F40F-88BC-4BD3-96C4-457161837612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99623-C3DD-4CF5-8CFB-B57D408D2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026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DE3C7-48D1-4568-9AEC-FC48BBECEB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BC900-7E85-4169-B768-C9D73605EC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00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51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056" y="-135555"/>
            <a:ext cx="12428056" cy="829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9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Great Cosmic Equation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41692" y="3121324"/>
            <a:ext cx="71892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What man’s will allows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47541" y="4491074"/>
            <a:ext cx="42891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What God </a:t>
            </a:r>
            <a:r>
              <a:rPr lang="en-US" sz="4400" dirty="0" smtClean="0"/>
              <a:t>Gets</a:t>
            </a:r>
            <a:endParaRPr lang="en-US" sz="4400" dirty="0"/>
          </a:p>
        </p:txBody>
      </p:sp>
      <p:sp>
        <p:nvSpPr>
          <p:cNvPr id="8" name="Rectangle 7"/>
          <p:cNvSpPr/>
          <p:nvPr/>
        </p:nvSpPr>
        <p:spPr>
          <a:xfrm>
            <a:off x="3141692" y="2312643"/>
            <a:ext cx="40995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7030A0"/>
                </a:solidFill>
              </a:rPr>
              <a:t>What God Wants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89608" y="3594219"/>
            <a:ext cx="8336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__________________________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2556909" y="2666481"/>
            <a:ext cx="5613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/>
              <a:t>-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44045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659" y="-3890838"/>
            <a:ext cx="12243823" cy="12243823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24209" y="420195"/>
            <a:ext cx="10663122" cy="2109153"/>
          </a:xfrm>
          <a:prstGeom prst="rect">
            <a:avLst/>
          </a:prstGeom>
          <a:solidFill>
            <a:srgbClr val="92D050"/>
          </a:solidFill>
          <a:effectLst>
            <a:glow>
              <a:schemeClr val="bg1"/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 smtClean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</a:rPr>
              <a:t>“I, the Lord, am your God, Who brought you up from the land of Egypt; Open your mouth wide and I will fill it…”</a:t>
            </a:r>
            <a:endParaRPr lang="en-US" sz="4800" dirty="0">
              <a:solidFill>
                <a:schemeClr val="bg1"/>
              </a:solidFill>
              <a:effectLst>
                <a:glow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155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823" y="-3899002"/>
            <a:ext cx="12243823" cy="12243823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26621" y="2812266"/>
            <a:ext cx="10515600" cy="3529540"/>
          </a:xfrm>
          <a:prstGeom prst="rect">
            <a:avLst/>
          </a:prstGeom>
          <a:solidFill>
            <a:schemeClr val="accent2">
              <a:lumMod val="50000"/>
            </a:schemeClr>
          </a:solidFill>
          <a:effectLst>
            <a:glow rad="355600">
              <a:schemeClr val="accent2">
                <a:lumMod val="5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smtClean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</a:rPr>
              <a:t>But </a:t>
            </a:r>
            <a:r>
              <a:rPr lang="en-US" sz="40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</a:rPr>
              <a:t>My people did not listen to My voice, And Israel did not obey Me. So I gave them over to the stubbornness of their heart, To walk in their own devices. Oh that My people would listen to Me, That Israel would walk in My ways</a:t>
            </a:r>
            <a:r>
              <a:rPr lang="en-US" sz="4000" dirty="0" smtClean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</a:rPr>
              <a:t>!”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</a:rPr>
              <a:t>								Psalms 81:10-13</a:t>
            </a:r>
            <a:endParaRPr lang="en-US" dirty="0">
              <a:solidFill>
                <a:schemeClr val="bg1"/>
              </a:solidFill>
              <a:effectLst>
                <a:glow>
                  <a:schemeClr val="bg1"/>
                </a:glow>
              </a:effectLst>
            </a:endParaRP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  <a:effectLst>
                <a:glow>
                  <a:schemeClr val="bg1"/>
                </a:glow>
              </a:effectLst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26621" y="3704412"/>
            <a:ext cx="10515600" cy="18027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18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823" y="-3899002"/>
            <a:ext cx="12243823" cy="12243823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26621" y="2812266"/>
            <a:ext cx="10515600" cy="3241947"/>
          </a:xfrm>
          <a:prstGeom prst="rect">
            <a:avLst/>
          </a:prstGeom>
          <a:solidFill>
            <a:schemeClr val="accent2">
              <a:lumMod val="50000"/>
            </a:schemeClr>
          </a:solidFill>
          <a:effectLst>
            <a:glow rad="355600">
              <a:schemeClr val="accent2">
                <a:lumMod val="5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“Jerusalem</a:t>
            </a:r>
            <a:r>
              <a:rPr lang="en-US" sz="3600" dirty="0">
                <a:solidFill>
                  <a:schemeClr val="bg1"/>
                </a:solidFill>
              </a:rPr>
              <a:t>, Jerusalem, who kills the prophets and stones those who are sent to her! How often I wanted to gather your children together, the way a hen gathers her chicks under her wings, and </a:t>
            </a:r>
            <a:r>
              <a:rPr lang="en-US" sz="3600" b="1" dirty="0">
                <a:solidFill>
                  <a:schemeClr val="bg1"/>
                </a:solidFill>
              </a:rPr>
              <a:t>you were unwilling</a:t>
            </a:r>
            <a:r>
              <a:rPr lang="en-US" sz="3600" dirty="0">
                <a:solidFill>
                  <a:schemeClr val="bg1"/>
                </a:solidFill>
              </a:rPr>
              <a:t>” </a:t>
            </a: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								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						Matthew 23:37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26621" y="3704412"/>
            <a:ext cx="10515600" cy="18027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00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823" y="-3899002"/>
            <a:ext cx="12243823" cy="12243823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26621" y="3704412"/>
            <a:ext cx="10515600" cy="18027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50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800" b="1" dirty="0" smtClean="0"/>
              <a:t>“</a:t>
            </a:r>
            <a:r>
              <a:rPr lang="en-US" sz="4800" b="1" dirty="0"/>
              <a:t>If only</a:t>
            </a:r>
            <a:r>
              <a:rPr lang="en-US" sz="4800" dirty="0"/>
              <a:t> you had paid attention to My commandments! Then your well-being would have been like a river, And your righteousness like the waves of the </a:t>
            </a:r>
            <a:r>
              <a:rPr lang="en-US" sz="4800" dirty="0" smtClean="0"/>
              <a:t>sea”</a:t>
            </a:r>
          </a:p>
          <a:p>
            <a:pPr marL="0" indent="0">
              <a:buNone/>
            </a:pPr>
            <a:r>
              <a:rPr lang="en-US" dirty="0" smtClean="0"/>
              <a:t>									Isaiah 48:18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25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19382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" y="-2538373"/>
            <a:ext cx="12192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3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Great Controversy </a:t>
            </a:r>
            <a:r>
              <a:rPr lang="en-US" b="1" dirty="0" smtClean="0">
                <a:solidFill>
                  <a:srgbClr val="FF0000"/>
                </a:solidFill>
              </a:rPr>
              <a:t>Ended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36809" y="2666481"/>
            <a:ext cx="5212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                       0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49724" y="4491074"/>
            <a:ext cx="42891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What God </a:t>
            </a:r>
            <a:r>
              <a:rPr lang="en-US" sz="4400" dirty="0" smtClean="0"/>
              <a:t>Gets</a:t>
            </a:r>
            <a:endParaRPr lang="en-US" sz="4400" dirty="0"/>
          </a:p>
        </p:txBody>
      </p:sp>
      <p:sp>
        <p:nvSpPr>
          <p:cNvPr id="8" name="Rectangle 7"/>
          <p:cNvSpPr/>
          <p:nvPr/>
        </p:nvSpPr>
        <p:spPr>
          <a:xfrm>
            <a:off x="4129245" y="2312643"/>
            <a:ext cx="40995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7030A0"/>
                </a:solidFill>
              </a:rPr>
              <a:t>What God Wants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77161" y="3594219"/>
            <a:ext cx="5410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__________________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3544462" y="2666481"/>
            <a:ext cx="5613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/>
              <a:t>-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78962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056" y="-128240"/>
            <a:ext cx="12428056" cy="82948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4092" y="2700261"/>
            <a:ext cx="9144000" cy="2387600"/>
          </a:xfrm>
        </p:spPr>
        <p:txBody>
          <a:bodyPr/>
          <a:lstStyle/>
          <a:p>
            <a:r>
              <a:rPr lang="en-US" b="1" dirty="0"/>
              <a:t>The Great Cosmic Equation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25331" y="5934732"/>
            <a:ext cx="1910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delighting.org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43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05" y="445527"/>
            <a:ext cx="2529567" cy="399330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094572" y="297272"/>
            <a:ext cx="5703045" cy="767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Path – Resist God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127" y="1372900"/>
            <a:ext cx="2519779" cy="3779669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770906" y="1211763"/>
            <a:ext cx="5703045" cy="873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Rocky – Let God in part way</a:t>
            </a:r>
            <a:endParaRPr lang="en-US" sz="3200" b="1" dirty="0" smtClean="0">
              <a:solidFill>
                <a:srgbClr val="FF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427208" y="2233127"/>
            <a:ext cx="7504237" cy="732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Thorny – Let both God and the world in</a:t>
            </a:r>
            <a:endParaRPr lang="en-US" sz="3200" b="1" dirty="0" smtClean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0496" y="2394264"/>
            <a:ext cx="2533444" cy="35981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30" y="3372790"/>
            <a:ext cx="2524479" cy="331173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5088428" y="3211445"/>
            <a:ext cx="7504237" cy="732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Good soil – Let God in unreservedly</a:t>
            </a:r>
            <a:endParaRPr lang="en-US" sz="32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0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5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7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4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92086" y="928460"/>
            <a:ext cx="90696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“God </a:t>
            </a:r>
            <a:r>
              <a:rPr lang="en-US" sz="3600" dirty="0"/>
              <a:t>causes all things to work together for good to those who love God, to those who are called according to His purpose” </a:t>
            </a:r>
            <a:r>
              <a:rPr lang="en-US" sz="2800" dirty="0" smtClean="0"/>
              <a:t>Romans 8:28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6993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0679" y="1283843"/>
            <a:ext cx="13692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   Ungodly	          Lukewarm	         Surrendered			</a:t>
            </a:r>
            <a:endParaRPr lang="en-US" sz="4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5765" y="2381790"/>
            <a:ext cx="3420837" cy="20235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381790"/>
            <a:ext cx="3443765" cy="19371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182" y="2381790"/>
            <a:ext cx="3443765" cy="19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1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0679" y="1283843"/>
            <a:ext cx="13692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   Ungodly	          Lukewarm	         Surrendered			</a:t>
            </a:r>
            <a:endParaRPr lang="en-US" sz="4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5765" y="2381790"/>
            <a:ext cx="3420837" cy="20235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381790"/>
            <a:ext cx="3443765" cy="19371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182" y="2381790"/>
            <a:ext cx="3443765" cy="1937118"/>
          </a:xfrm>
          <a:prstGeom prst="rect">
            <a:avLst/>
          </a:prstGeom>
        </p:spPr>
      </p:pic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468173" y="5156705"/>
            <a:ext cx="11572645" cy="158059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00B050"/>
                </a:solidFill>
              </a:rPr>
              <a:t>“for it is God who is at work in you, both to will and to work for His good pleasure” </a:t>
            </a:r>
            <a:endParaRPr lang="en-US" sz="3600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						Philippians 2:13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10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0679" y="1283843"/>
            <a:ext cx="13692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   Ungodly	          Lukewarm	         Surrendered			</a:t>
            </a:r>
            <a:endParaRPr lang="en-US" sz="4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5765" y="2381790"/>
            <a:ext cx="3420837" cy="20235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381790"/>
            <a:ext cx="3443765" cy="19371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182" y="2381790"/>
            <a:ext cx="3443765" cy="1937118"/>
          </a:xfrm>
          <a:prstGeom prst="rect">
            <a:avLst/>
          </a:prstGeom>
        </p:spPr>
      </p:pic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468173" y="5156705"/>
            <a:ext cx="11572645" cy="158059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00B050"/>
                </a:solidFill>
              </a:rPr>
              <a:t>“for it is God who is at work in you, both to will and to work for His good pleasure” </a:t>
            </a:r>
            <a:endParaRPr lang="en-US" sz="3600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						Philippians 2:13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8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39107"/>
            <a:ext cx="10515600" cy="39378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Only God can </a:t>
            </a:r>
            <a:r>
              <a:rPr lang="en-US" sz="4400" b="1" dirty="0" smtClean="0">
                <a:solidFill>
                  <a:srgbClr val="7030A0"/>
                </a:solidFill>
              </a:rPr>
              <a:t>do</a:t>
            </a:r>
            <a:r>
              <a:rPr lang="en-US" sz="4400" dirty="0" smtClean="0"/>
              <a:t> it</a:t>
            </a:r>
          </a:p>
          <a:p>
            <a:pPr marL="0" indent="0" algn="ctr">
              <a:buNone/>
            </a:pPr>
            <a:endParaRPr lang="en-US" sz="4400" dirty="0" smtClean="0"/>
          </a:p>
          <a:p>
            <a:pPr marL="0" indent="0" algn="ctr">
              <a:buNone/>
            </a:pPr>
            <a:r>
              <a:rPr lang="en-US" sz="4400" dirty="0" smtClean="0"/>
              <a:t>Only you and I can </a:t>
            </a:r>
            <a:r>
              <a:rPr lang="en-US" sz="4400" b="1" dirty="0" smtClean="0">
                <a:solidFill>
                  <a:srgbClr val="00B050"/>
                </a:solidFill>
              </a:rPr>
              <a:t>let</a:t>
            </a:r>
            <a:r>
              <a:rPr lang="en-US" sz="4400" dirty="0" smtClean="0"/>
              <a:t> Him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8815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3868" y="113074"/>
            <a:ext cx="6679612" cy="667961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2491" y="1433125"/>
            <a:ext cx="5957207" cy="5147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“And do not be conformed to this world, but be transformed by the renewing of your mind, </a:t>
            </a:r>
            <a:r>
              <a:rPr lang="en-US" sz="3600" dirty="0">
                <a:solidFill>
                  <a:srgbClr val="7C76EE"/>
                </a:solidFill>
              </a:rPr>
              <a:t>so that you may prove what the will of God is</a:t>
            </a:r>
            <a:r>
              <a:rPr lang="en-US" sz="3600" dirty="0">
                <a:solidFill>
                  <a:schemeClr val="bg1"/>
                </a:solidFill>
              </a:rPr>
              <a:t>, that which is good and acceptable and perfect” </a:t>
            </a: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			Romans 12:2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5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056" y="-128240"/>
            <a:ext cx="12428056" cy="82948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4092" y="2700261"/>
            <a:ext cx="9144000" cy="2387600"/>
          </a:xfrm>
        </p:spPr>
        <p:txBody>
          <a:bodyPr/>
          <a:lstStyle/>
          <a:p>
            <a:r>
              <a:rPr lang="en-US" b="1" dirty="0"/>
              <a:t>The Great Cosmic Equation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25331" y="5934732"/>
            <a:ext cx="1910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delighting.org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97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56018">
            <a:off x="-80533" y="1690111"/>
            <a:ext cx="94789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Why must we ask God for His blessings?</a:t>
            </a:r>
          </a:p>
        </p:txBody>
      </p:sp>
      <p:sp>
        <p:nvSpPr>
          <p:cNvPr id="5" name="TextBox 4"/>
          <p:cNvSpPr txBox="1"/>
          <p:nvPr/>
        </p:nvSpPr>
        <p:spPr>
          <a:xfrm rot="508563">
            <a:off x="3855641" y="3408561"/>
            <a:ext cx="85760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Why must we intercede for others?</a:t>
            </a:r>
          </a:p>
        </p:txBody>
      </p:sp>
      <p:pic>
        <p:nvPicPr>
          <p:cNvPr id="1026" name="Picture 2" descr="Image result for question mar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57953">
            <a:off x="9109380" y="299344"/>
            <a:ext cx="2447310" cy="310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question mark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313" y="481005"/>
            <a:ext cx="1571097" cy="199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99313" y="4963895"/>
            <a:ext cx="11323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“The effective prayer of a righteous man can accomplish much” </a:t>
            </a:r>
            <a:endParaRPr lang="en-US" sz="3600" dirty="0" smtClean="0">
              <a:solidFill>
                <a:srgbClr val="00B050"/>
              </a:solidFill>
            </a:endParaRPr>
          </a:p>
          <a:p>
            <a:r>
              <a:rPr lang="en-US" sz="3600" dirty="0">
                <a:solidFill>
                  <a:srgbClr val="00B050"/>
                </a:solidFill>
              </a:rPr>
              <a:t>	</a:t>
            </a:r>
            <a:r>
              <a:rPr lang="en-US" sz="3600" dirty="0" smtClean="0">
                <a:solidFill>
                  <a:srgbClr val="00B050"/>
                </a:solidFill>
              </a:rPr>
              <a:t>	</a:t>
            </a:r>
            <a:r>
              <a:rPr lang="en-US" sz="2800" dirty="0" smtClean="0">
                <a:solidFill>
                  <a:srgbClr val="00B050"/>
                </a:solidFill>
              </a:rPr>
              <a:t>James 5:16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813880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53542"/>
            <a:ext cx="10515600" cy="5723421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“to show that at all times they ought to pray and not to lose heart” </a:t>
            </a: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								Luke 18:1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8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19378"/>
            <a:ext cx="12192000" cy="8128000"/>
          </a:xfrm>
        </p:spPr>
      </p:pic>
    </p:spTree>
    <p:extLst>
      <p:ext uri="{BB962C8B-B14F-4D97-AF65-F5344CB8AC3E}">
        <p14:creationId xmlns:p14="http://schemas.microsoft.com/office/powerpoint/2010/main" val="144335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19378"/>
            <a:ext cx="12192000" cy="8128000"/>
          </a:xfrm>
        </p:spPr>
      </p:pic>
    </p:spTree>
    <p:extLst>
      <p:ext uri="{BB962C8B-B14F-4D97-AF65-F5344CB8AC3E}">
        <p14:creationId xmlns:p14="http://schemas.microsoft.com/office/powerpoint/2010/main" val="29897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2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2245" y="369265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“I wish that my master were with the prophet who is in Samaria! Then he would cure him of his leprosy.” </a:t>
            </a:r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		</a:t>
            </a:r>
          </a:p>
          <a:p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 smtClean="0">
                <a:solidFill>
                  <a:schemeClr val="bg1"/>
                </a:solidFill>
              </a:rPr>
              <a:t>		2 </a:t>
            </a:r>
            <a:r>
              <a:rPr lang="en-US" sz="2800" dirty="0">
                <a:solidFill>
                  <a:schemeClr val="bg1"/>
                </a:solidFill>
              </a:rPr>
              <a:t>Kings </a:t>
            </a:r>
            <a:r>
              <a:rPr lang="en-US" sz="2800" dirty="0" smtClean="0">
                <a:solidFill>
                  <a:schemeClr val="bg1"/>
                </a:solidFill>
              </a:rPr>
              <a:t>5:3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6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6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5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6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056" y="-128240"/>
            <a:ext cx="12428056" cy="82948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4092" y="2700261"/>
            <a:ext cx="9144000" cy="2387600"/>
          </a:xfrm>
        </p:spPr>
        <p:txBody>
          <a:bodyPr/>
          <a:lstStyle/>
          <a:p>
            <a:r>
              <a:rPr lang="en-US" b="1" dirty="0"/>
              <a:t>The Great Cosmic Equation</a:t>
            </a:r>
          </a:p>
        </p:txBody>
      </p:sp>
    </p:spTree>
    <p:extLst>
      <p:ext uri="{BB962C8B-B14F-4D97-AF65-F5344CB8AC3E}">
        <p14:creationId xmlns:p14="http://schemas.microsoft.com/office/powerpoint/2010/main" val="424388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2" y="-1"/>
            <a:ext cx="12272724" cy="686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2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315545" cy="69274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3121" y="246529"/>
            <a:ext cx="102136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“Behold </a:t>
            </a:r>
            <a:r>
              <a:rPr lang="en-US" sz="3600" dirty="0"/>
              <a:t>now, I know that there is no God in all the earth</a:t>
            </a:r>
            <a:r>
              <a:rPr lang="en-US" sz="3600" dirty="0" smtClean="0"/>
              <a:t>, but in Israel…for </a:t>
            </a:r>
            <a:r>
              <a:rPr lang="en-US" sz="3600" dirty="0"/>
              <a:t>your servant will no longer offer </a:t>
            </a:r>
            <a:r>
              <a:rPr lang="en-US" sz="3600" dirty="0" smtClean="0"/>
              <a:t>burnt </a:t>
            </a:r>
            <a:r>
              <a:rPr lang="en-US" sz="3600" dirty="0"/>
              <a:t>offering nor will </a:t>
            </a:r>
            <a:r>
              <a:rPr lang="en-US" sz="3600" dirty="0" smtClean="0"/>
              <a:t>he </a:t>
            </a:r>
            <a:r>
              <a:rPr lang="en-US" sz="3600" dirty="0"/>
              <a:t>sacrifice to </a:t>
            </a:r>
            <a:r>
              <a:rPr lang="en-US" sz="3600" dirty="0" smtClean="0"/>
              <a:t>other gods</a:t>
            </a:r>
            <a:r>
              <a:rPr lang="en-US" sz="3600" dirty="0"/>
              <a:t>, but to the Lord” </a:t>
            </a:r>
            <a:r>
              <a:rPr lang="en-US" sz="3600" dirty="0" smtClean="0"/>
              <a:t>				</a:t>
            </a:r>
            <a:r>
              <a:rPr lang="en-US" sz="2800" dirty="0" smtClean="0"/>
              <a:t>2 </a:t>
            </a:r>
            <a:r>
              <a:rPr lang="en-US" sz="2800" dirty="0"/>
              <a:t>Kings </a:t>
            </a:r>
            <a:r>
              <a:rPr lang="en-US" sz="2800" dirty="0" smtClean="0"/>
              <a:t>5:17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8450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40526"/>
            <a:ext cx="12192000" cy="86652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effectLst>
                  <a:glow rad="127000">
                    <a:schemeClr val="bg1"/>
                  </a:glow>
                </a:effectLst>
              </a:rPr>
              <a:t>Israel </a:t>
            </a:r>
            <a:r>
              <a:rPr lang="en-US" sz="3600" b="1" dirty="0" smtClean="0">
                <a:effectLst>
                  <a:glow rad="127000">
                    <a:schemeClr val="bg1"/>
                  </a:glow>
                </a:effectLst>
              </a:rPr>
              <a:t>marched</a:t>
            </a:r>
            <a:r>
              <a:rPr lang="en-US" sz="3600" dirty="0" smtClean="0">
                <a:effectLst>
                  <a:glow rad="127000">
                    <a:schemeClr val="bg1"/>
                  </a:glow>
                </a:effectLst>
              </a:rPr>
              <a:t> around Jericho 13 times </a:t>
            </a:r>
          </a:p>
          <a:p>
            <a:pPr marL="0" indent="0">
              <a:buNone/>
            </a:pPr>
            <a:r>
              <a:rPr lang="en-US" sz="3600" dirty="0">
                <a:effectLst>
                  <a:glow rad="127000">
                    <a:schemeClr val="bg1"/>
                  </a:glow>
                </a:effectLst>
              </a:rPr>
              <a:t>	</a:t>
            </a:r>
            <a:r>
              <a:rPr lang="en-US" dirty="0" smtClean="0">
                <a:effectLst>
                  <a:glow rad="127000">
                    <a:schemeClr val="bg1"/>
                  </a:glow>
                </a:effectLst>
              </a:rPr>
              <a:t>(Joshua 6:3,4)</a:t>
            </a:r>
          </a:p>
          <a:p>
            <a:r>
              <a:rPr lang="en-US" sz="3600" dirty="0" smtClean="0">
                <a:effectLst>
                  <a:glow rad="127000">
                    <a:schemeClr val="bg1"/>
                  </a:glow>
                </a:effectLst>
              </a:rPr>
              <a:t>Blind man </a:t>
            </a:r>
            <a:r>
              <a:rPr lang="en-US" sz="3600" b="1" dirty="0" smtClean="0">
                <a:effectLst>
                  <a:glow rad="127000">
                    <a:schemeClr val="bg1"/>
                  </a:glow>
                </a:effectLst>
              </a:rPr>
              <a:t>washed</a:t>
            </a:r>
            <a:r>
              <a:rPr lang="en-US" sz="3600" dirty="0" smtClean="0">
                <a:effectLst>
                  <a:glow rad="127000">
                    <a:schemeClr val="bg1"/>
                  </a:glow>
                </a:effectLst>
              </a:rPr>
              <a:t> off mud at the pool of Siloam </a:t>
            </a:r>
          </a:p>
          <a:p>
            <a:pPr marL="0" indent="0">
              <a:buNone/>
            </a:pPr>
            <a:r>
              <a:rPr lang="en-US" sz="3600" dirty="0">
                <a:effectLst>
                  <a:glow rad="127000">
                    <a:schemeClr val="bg1"/>
                  </a:glow>
                </a:effectLst>
              </a:rPr>
              <a:t>	</a:t>
            </a:r>
            <a:r>
              <a:rPr lang="en-US" dirty="0" smtClean="0">
                <a:effectLst>
                  <a:glow rad="127000">
                    <a:schemeClr val="bg1"/>
                  </a:glow>
                </a:effectLst>
              </a:rPr>
              <a:t>(John 9:7)</a:t>
            </a:r>
          </a:p>
          <a:p>
            <a:r>
              <a:rPr lang="en-US" sz="3600" dirty="0" smtClean="0">
                <a:effectLst>
                  <a:glow rad="127000">
                    <a:schemeClr val="bg1"/>
                  </a:glow>
                </a:effectLst>
              </a:rPr>
              <a:t>Diseased woman </a:t>
            </a:r>
            <a:r>
              <a:rPr lang="en-US" sz="3600" b="1" dirty="0" smtClean="0">
                <a:effectLst>
                  <a:glow rad="127000">
                    <a:schemeClr val="bg1"/>
                  </a:glow>
                </a:effectLst>
              </a:rPr>
              <a:t>touched</a:t>
            </a:r>
            <a:r>
              <a:rPr lang="en-US" sz="3600" dirty="0" smtClean="0">
                <a:effectLst>
                  <a:glow rad="127000">
                    <a:schemeClr val="bg1"/>
                  </a:glow>
                </a:effectLst>
              </a:rPr>
              <a:t> the hem of Christ’s garment 	</a:t>
            </a:r>
            <a:r>
              <a:rPr lang="en-US" dirty="0" smtClean="0">
                <a:effectLst>
                  <a:glow rad="127000">
                    <a:schemeClr val="bg1"/>
                  </a:glow>
                </a:effectLst>
              </a:rPr>
              <a:t>(Mark 5:28)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8684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056" y="-128240"/>
            <a:ext cx="12428056" cy="829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6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71277"/>
            <a:ext cx="12192000" cy="8129277"/>
          </a:xfrm>
        </p:spPr>
      </p:pic>
    </p:spTree>
    <p:extLst>
      <p:ext uri="{BB962C8B-B14F-4D97-AF65-F5344CB8AC3E}">
        <p14:creationId xmlns:p14="http://schemas.microsoft.com/office/powerpoint/2010/main" val="349310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71277"/>
            <a:ext cx="12192000" cy="812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2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493" y="774796"/>
            <a:ext cx="4932597" cy="52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0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493" y="774796"/>
            <a:ext cx="4932597" cy="52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8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76" y="309284"/>
            <a:ext cx="3769600" cy="756191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893086" y="649154"/>
            <a:ext cx="6460713" cy="5527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/>
              <a:t>“Look up, Harry.… you are no longer Colcord, you are </a:t>
            </a:r>
            <a:r>
              <a:rPr lang="en-US" sz="3600" dirty="0" err="1" smtClean="0"/>
              <a:t>Blondin</a:t>
            </a:r>
            <a:r>
              <a:rPr lang="en-US" sz="3600" dirty="0" smtClean="0"/>
              <a:t>. Until I clear this place be a part of me, mind, body, and soul. If I sway, sway with me. Do not attempt to do any balancing yourself. If you do we will both go to our death.”</a:t>
            </a:r>
          </a:p>
          <a:p>
            <a:pPr marL="0" indent="0">
              <a:buNone/>
            </a:pPr>
            <a:r>
              <a:rPr lang="en-US" sz="3600" dirty="0"/>
              <a:t>	</a:t>
            </a:r>
            <a:r>
              <a:rPr lang="en-US" sz="3600" dirty="0" smtClean="0"/>
              <a:t>			- </a:t>
            </a:r>
            <a:r>
              <a:rPr lang="en-US" sz="3600" dirty="0" err="1" smtClean="0"/>
              <a:t>Blondin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6958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76" y="309284"/>
            <a:ext cx="3769600" cy="756191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893086" y="649154"/>
            <a:ext cx="6460713" cy="5527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/>
              <a:t>“Look up, Harry.… you are no longer Colcord, you are </a:t>
            </a:r>
            <a:r>
              <a:rPr lang="en-US" sz="3600" dirty="0" err="1" smtClean="0"/>
              <a:t>Blondin</a:t>
            </a:r>
            <a:r>
              <a:rPr lang="en-US" sz="3600" dirty="0" smtClean="0"/>
              <a:t>. Until I clear this place be a part of me, mind, body, and soul. If I sway, sway with me. Do not attempt to do any balancing yourself. If you do we will both go to our death.”</a:t>
            </a:r>
          </a:p>
          <a:p>
            <a:pPr marL="0" indent="0">
              <a:buNone/>
            </a:pPr>
            <a:r>
              <a:rPr lang="en-US" sz="3600" dirty="0"/>
              <a:t>	</a:t>
            </a:r>
            <a:r>
              <a:rPr lang="en-US" sz="3600" dirty="0" smtClean="0"/>
              <a:t>			- </a:t>
            </a:r>
            <a:r>
              <a:rPr lang="en-US" sz="3600" dirty="0" err="1" smtClean="0"/>
              <a:t>Blondin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8630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56018">
            <a:off x="-80533" y="1690111"/>
            <a:ext cx="94789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Why must we ask God for His blessings?</a:t>
            </a:r>
          </a:p>
        </p:txBody>
      </p:sp>
      <p:sp>
        <p:nvSpPr>
          <p:cNvPr id="5" name="TextBox 4"/>
          <p:cNvSpPr txBox="1"/>
          <p:nvPr/>
        </p:nvSpPr>
        <p:spPr>
          <a:xfrm rot="508563">
            <a:off x="3855641" y="3408561"/>
            <a:ext cx="85760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Why must we intercede for others?</a:t>
            </a:r>
          </a:p>
        </p:txBody>
      </p:sp>
      <p:sp>
        <p:nvSpPr>
          <p:cNvPr id="6" name="TextBox 5"/>
          <p:cNvSpPr txBox="1"/>
          <p:nvPr/>
        </p:nvSpPr>
        <p:spPr>
          <a:xfrm rot="21327688">
            <a:off x="948965" y="5310588"/>
            <a:ext cx="102012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Why do bad things happen to good people?</a:t>
            </a:r>
          </a:p>
        </p:txBody>
      </p:sp>
      <p:pic>
        <p:nvPicPr>
          <p:cNvPr id="1026" name="Picture 2" descr="Image result for question mar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57953">
            <a:off x="9109380" y="299344"/>
            <a:ext cx="2447310" cy="310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question mark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313" y="481005"/>
            <a:ext cx="1571097" cy="199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question mark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11185">
            <a:off x="2543152" y="3548656"/>
            <a:ext cx="1511353" cy="191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48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76" y="309284"/>
            <a:ext cx="3769600" cy="756191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893086" y="649154"/>
            <a:ext cx="6460713" cy="5527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/>
              <a:t>“Look up, Harry.… you are no longer Colcord, you are </a:t>
            </a:r>
            <a:r>
              <a:rPr lang="en-US" sz="3600" dirty="0" err="1" smtClean="0"/>
              <a:t>Blondin</a:t>
            </a:r>
            <a:r>
              <a:rPr lang="en-US" sz="3600" dirty="0" smtClean="0"/>
              <a:t>. Until I clear this place be a part of me, mind, body, and soul. If I sway, sway with me. Do not attempt to do any balancing yourself. If you do we will both go to our death.”</a:t>
            </a:r>
          </a:p>
          <a:p>
            <a:pPr marL="0" indent="0">
              <a:buNone/>
            </a:pPr>
            <a:r>
              <a:rPr lang="en-US" sz="3600" dirty="0"/>
              <a:t>	</a:t>
            </a:r>
            <a:r>
              <a:rPr lang="en-US" sz="3600" dirty="0" smtClean="0"/>
              <a:t>			- </a:t>
            </a:r>
            <a:r>
              <a:rPr lang="en-US" sz="3600" dirty="0" err="1" smtClean="0"/>
              <a:t>Blondin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3222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0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056" y="-128240"/>
            <a:ext cx="12428056" cy="82948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4092" y="2700261"/>
            <a:ext cx="9144000" cy="2387600"/>
          </a:xfrm>
        </p:spPr>
        <p:txBody>
          <a:bodyPr/>
          <a:lstStyle/>
          <a:p>
            <a:r>
              <a:rPr lang="en-US" b="1" dirty="0"/>
              <a:t>The Great Cosmic Equation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02376" y="306710"/>
            <a:ext cx="6096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“As the will of man co-operates with the will of God, it becomes omnipotent” </a:t>
            </a:r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	Christ’s Object Lessons, p. 333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78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39107"/>
            <a:ext cx="10515600" cy="39378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Only God can </a:t>
            </a:r>
            <a:r>
              <a:rPr lang="en-US" sz="4400" b="1" dirty="0" smtClean="0">
                <a:solidFill>
                  <a:srgbClr val="7030A0"/>
                </a:solidFill>
              </a:rPr>
              <a:t>do</a:t>
            </a:r>
            <a:r>
              <a:rPr lang="en-US" sz="4400" dirty="0" smtClean="0"/>
              <a:t> it</a:t>
            </a:r>
          </a:p>
          <a:p>
            <a:pPr marL="0" indent="0" algn="ctr">
              <a:buNone/>
            </a:pPr>
            <a:endParaRPr lang="en-US" sz="4400" dirty="0" smtClean="0"/>
          </a:p>
          <a:p>
            <a:pPr marL="0" indent="0" algn="ctr">
              <a:buNone/>
            </a:pPr>
            <a:r>
              <a:rPr lang="en-US" sz="4400" dirty="0" smtClean="0"/>
              <a:t>Only you and I can </a:t>
            </a:r>
            <a:r>
              <a:rPr lang="en-US" sz="4400" b="1" dirty="0" smtClean="0">
                <a:solidFill>
                  <a:srgbClr val="00B050"/>
                </a:solidFill>
              </a:rPr>
              <a:t>let</a:t>
            </a:r>
            <a:r>
              <a:rPr lang="en-US" sz="4400" dirty="0" smtClean="0"/>
              <a:t> Him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82838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812945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3117"/>
            <a:ext cx="10515600" cy="501384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overflowing with love, joy, and peace - </a:t>
            </a:r>
            <a:r>
              <a:rPr lang="en-US" sz="2400" dirty="0">
                <a:solidFill>
                  <a:schemeClr val="bg1"/>
                </a:solidFill>
              </a:rPr>
              <a:t>Galatians 5:22</a:t>
            </a:r>
          </a:p>
          <a:p>
            <a:r>
              <a:rPr lang="en-US" sz="3600" dirty="0">
                <a:solidFill>
                  <a:schemeClr val="bg1"/>
                </a:solidFill>
              </a:rPr>
              <a:t>filled with the Holy Spirit - </a:t>
            </a:r>
            <a:r>
              <a:rPr lang="en-US" sz="2400" dirty="0">
                <a:solidFill>
                  <a:schemeClr val="bg1"/>
                </a:solidFill>
              </a:rPr>
              <a:t>Luke 11:13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saved </a:t>
            </a:r>
            <a:r>
              <a:rPr lang="en-US" sz="3600" dirty="0">
                <a:solidFill>
                  <a:schemeClr val="bg1"/>
                </a:solidFill>
              </a:rPr>
              <a:t>for eternity </a:t>
            </a:r>
            <a:r>
              <a:rPr lang="en-US" sz="3600" dirty="0" smtClean="0">
                <a:solidFill>
                  <a:schemeClr val="bg1"/>
                </a:solidFill>
              </a:rPr>
              <a:t>- </a:t>
            </a:r>
            <a:r>
              <a:rPr lang="en-US" sz="2400" dirty="0" smtClean="0">
                <a:solidFill>
                  <a:schemeClr val="bg1"/>
                </a:solidFill>
              </a:rPr>
              <a:t>1 </a:t>
            </a:r>
            <a:r>
              <a:rPr lang="en-US" sz="2400" dirty="0">
                <a:solidFill>
                  <a:schemeClr val="bg1"/>
                </a:solidFill>
              </a:rPr>
              <a:t>Timothy </a:t>
            </a:r>
            <a:r>
              <a:rPr lang="en-US" sz="2400" dirty="0" smtClean="0">
                <a:solidFill>
                  <a:schemeClr val="bg1"/>
                </a:solidFill>
              </a:rPr>
              <a:t>2:4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2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8031">
            <a:off x="5812009" y="2249908"/>
            <a:ext cx="6570695" cy="4351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64550">
            <a:off x="-1609415" y="3211296"/>
            <a:ext cx="5769271" cy="38461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59584">
            <a:off x="2961166" y="881917"/>
            <a:ext cx="5094262" cy="339617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5709" y="2051956"/>
            <a:ext cx="18774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</a:rPr>
              <a:t>15,696</a:t>
            </a:r>
            <a:endParaRPr lang="en-US" sz="4800" dirty="0"/>
          </a:p>
        </p:txBody>
      </p:sp>
      <p:sp>
        <p:nvSpPr>
          <p:cNvPr id="9" name="Rectangle 8"/>
          <p:cNvSpPr/>
          <p:nvPr/>
        </p:nvSpPr>
        <p:spPr>
          <a:xfrm>
            <a:off x="2144496" y="609643"/>
            <a:ext cx="22140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/>
              <a:t>327,374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25610" y="1340475"/>
            <a:ext cx="19014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/>
              <a:t>90,185</a:t>
            </a:r>
          </a:p>
        </p:txBody>
      </p:sp>
    </p:spTree>
    <p:extLst>
      <p:ext uri="{BB962C8B-B14F-4D97-AF65-F5344CB8AC3E}">
        <p14:creationId xmlns:p14="http://schemas.microsoft.com/office/powerpoint/2010/main" val="372298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255" y="163542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/>
              <a:t>“What more was there to do for My vineyard that I have not done in it? Why, when I expected it to produce good grapes did it produce worthless ones?” </a:t>
            </a:r>
            <a:endParaRPr lang="en-US" sz="4800" dirty="0" smtClean="0"/>
          </a:p>
          <a:p>
            <a:pPr marL="0" indent="0">
              <a:buNone/>
            </a:pPr>
            <a:r>
              <a:rPr lang="en-US" sz="3600" dirty="0" smtClean="0"/>
              <a:t>								Isaiah 5:4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322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056" y="-128240"/>
            <a:ext cx="12428056" cy="829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6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5915</TotalTime>
  <Words>1881</Words>
  <Application>Microsoft Office PowerPoint</Application>
  <PresentationFormat>Widescreen</PresentationFormat>
  <Paragraphs>354</Paragraphs>
  <Slides>53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Calibri</vt:lpstr>
      <vt:lpstr>Calibri Light</vt:lpstr>
      <vt:lpstr>Times New Roman</vt:lpstr>
      <vt:lpstr>Wingdings 3</vt:lpstr>
      <vt:lpstr>Office Theme</vt:lpstr>
      <vt:lpstr>1_Office Theme</vt:lpstr>
      <vt:lpstr>PowerPoint Presentation</vt:lpstr>
      <vt:lpstr>The Great Cosmic Equation</vt:lpstr>
      <vt:lpstr>The Great Cosmic Equation</vt:lpstr>
      <vt:lpstr>The Great Cosmic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Great Cosmic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Great Controversy Ended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Great Cosmic Equation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Mike Dant</cp:lastModifiedBy>
  <cp:revision>114</cp:revision>
  <dcterms:created xsi:type="dcterms:W3CDTF">2017-11-06T00:08:34Z</dcterms:created>
  <dcterms:modified xsi:type="dcterms:W3CDTF">2018-01-17T14:51:47Z</dcterms:modified>
</cp:coreProperties>
</file>